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Poppins Bold" charset="1" panose="00000800000000000000"/>
      <p:regular r:id="rId37"/>
    </p:embeddedFont>
    <p:embeddedFont>
      <p:font typeface="Poppins" charset="1" panose="00000500000000000000"/>
      <p:regular r:id="rId38"/>
    </p:embeddedFont>
    <p:embeddedFont>
      <p:font typeface="Times New Roman MT" charset="1" panose="02030502070405020303"/>
      <p:regular r:id="rId40"/>
    </p:embeddedFont>
    <p:embeddedFont>
      <p:font typeface="Times New Roman MT Bold" charset="1" panose="02030802070405020303"/>
      <p:regular r:id="rId41"/>
    </p:embeddedFont>
    <p:embeddedFont>
      <p:font typeface="Poppins Semi-Bold" charset="1" panose="00000700000000000000"/>
      <p:regular r:id="rId43"/>
    </p:embeddedFont>
    <p:embeddedFont>
      <p:font typeface="Aristotelica Pro" charset="1" panose="00000500000000000000"/>
      <p:regular r:id="rId50"/>
    </p:embeddedFont>
    <p:embeddedFont>
      <p:font typeface="Poppins Ultra-Bold" charset="1" panose="0000090000000000000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notesMasters/notesMaster1.xml" Type="http://schemas.openxmlformats.org/officeDocument/2006/relationships/notesMaster"/><Relationship Id="rId35" Target="theme/theme2.xml" Type="http://schemas.openxmlformats.org/officeDocument/2006/relationships/theme"/><Relationship Id="rId36" Target="notesSlides/notesSlide1.xml" Type="http://schemas.openxmlformats.org/officeDocument/2006/relationships/notesSlide"/><Relationship Id="rId37" Target="fonts/font37.fntdata" Type="http://schemas.openxmlformats.org/officeDocument/2006/relationships/font"/><Relationship Id="rId38" Target="fonts/font38.fntdata" Type="http://schemas.openxmlformats.org/officeDocument/2006/relationships/font"/><Relationship Id="rId39" Target="notesSlides/notesSlide2.xml" Type="http://schemas.openxmlformats.org/officeDocument/2006/relationships/note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notesSlides/notesSlide3.xml" Type="http://schemas.openxmlformats.org/officeDocument/2006/relationships/notesSlide"/><Relationship Id="rId43" Target="fonts/font43.fntdata" Type="http://schemas.openxmlformats.org/officeDocument/2006/relationships/font"/><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49" Target="notesSlides/notesSlide9.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notesSlides/notesSlide10.xml" Type="http://schemas.openxmlformats.org/officeDocument/2006/relationships/notesSlide"/><Relationship Id="rId52" Target="notesSlides/notesSlide11.xml" Type="http://schemas.openxmlformats.org/officeDocument/2006/relationships/notesSlide"/><Relationship Id="rId53" Target="notesSlides/notesSlide12.xml" Type="http://schemas.openxmlformats.org/officeDocument/2006/relationships/notesSlide"/><Relationship Id="rId54" Target="notesSlides/notesSlide13.xml" Type="http://schemas.openxmlformats.org/officeDocument/2006/relationships/notesSlide"/><Relationship Id="rId55" Target="notesSlides/notesSlide14.xml" Type="http://schemas.openxmlformats.org/officeDocument/2006/relationships/notesSlide"/><Relationship Id="rId56" Target="fonts/font56.fntdata" Type="http://schemas.openxmlformats.org/officeDocument/2006/relationships/font"/><Relationship Id="rId57" Target="notesSlides/notesSlide1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Assalamualaikum and good evening to the panel Dr Nurlaili and Dr Luqman. My name is Muhammad Afiq bin Zakaria, and I will be presenting my Final Year Project proposal, titled 'Easy Parcel: IoT-Based Parcel Storage System for University Villages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hardware part of this project focuses on designing a working prototype of the smart parcel locker using Arduino Uno R3 as the main controller. I chose Arduino because it is widely used, cost-effective, and easy to program, especially for prototyping small embedded systems.</a:t>
            </a:r>
          </a:p>
          <a:p>
            <a:r>
              <a:rPr lang="en-US"/>
              <a:t/>
            </a:r>
          </a:p>
          <a:p>
            <a:r>
              <a:rPr lang="en-US"/>
              <a:t>To begin the development process, I will first design and simulate the circuit in Tinkercad. Tinkercad allows me to visualize and test the connections between components such as servo motors, keypads, LCD displays, and sensors in a virtual environment. This step is crucial to ensure that the components behave as expected before moving on to physical implementation. It also helps reduce hardware damage or wiring errors during testing.</a:t>
            </a:r>
          </a:p>
          <a:p>
            <a:r>
              <a:rPr lang="en-US"/>
              <a:t/>
            </a:r>
          </a:p>
          <a:p>
            <a:r>
              <a:rPr lang="en-US"/>
              <a:t>Once the simulation is complete and confirmed to be working, I will proceed to build the physical model. This step-by-step process ensures a smooth transition from design to implementation, minimizing errors and rework.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hardware part of this project focuses on designing a working prototype of the smart parcel locker using Arduino Uno R3 as the main controller. I chose Arduino because it is widely used, cost-effective, and easy to program, especially for prototyping small embedded systems.</a:t>
            </a:r>
          </a:p>
          <a:p>
            <a:r>
              <a:rPr lang="en-US"/>
              <a:t/>
            </a:r>
          </a:p>
          <a:p>
            <a:r>
              <a:rPr lang="en-US"/>
              <a:t>To begin the development process, I will first design and simulate the circuit in Tinkercad. Tinkercad allows me to visualize and test the connections between components such as servo motors, keypads, LCD displays, and sensors in a virtual environment. This step is crucial to ensure that the components behave as expected before moving on to physical implementation. It also helps reduce hardware damage or wiring errors during testing.</a:t>
            </a:r>
          </a:p>
          <a:p>
            <a:r>
              <a:rPr lang="en-US"/>
              <a:t/>
            </a:r>
          </a:p>
          <a:p>
            <a:r>
              <a:rPr lang="en-US"/>
              <a:t>Once the simulation is complete and confirmed to be working, I will proceed to build the physical model. This step-by-step process ensures a smooth transition from design to implementation, minimizing errors and rework.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main components I plan to use: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hardware part of this project focuses on designing a working prototype of the smart parcel locker using Arduino Uno R3 as the main controller. I chose Arduino because it is widely used, cost-effective, and easy to program, especially for prototyping small embedded systems.</a:t>
            </a:r>
          </a:p>
          <a:p>
            <a:r>
              <a:rPr lang="en-US"/>
              <a:t/>
            </a:r>
          </a:p>
          <a:p>
            <a:r>
              <a:rPr lang="en-US"/>
              <a:t>To begin the development process, I will first design and simulate the circuit in Tinkercad. Tinkercad allows me to visualize and test the connections between components such as servo motors, keypads, LCD displays, and sensors in a virtual environment. This step is crucial to ensure that the components behave as expected before moving on to physical implementation. It also helps reduce hardware damage or wiring errors during testing.</a:t>
            </a:r>
          </a:p>
          <a:p>
            <a:r>
              <a:rPr lang="en-US"/>
              <a:t/>
            </a:r>
          </a:p>
          <a:p>
            <a:r>
              <a:rPr lang="en-US"/>
              <a:t>Once the simulation is complete and confirmed to be working, I will proceed to build the physical model. This step-by-step process ensures a smooth transition from design to implementation, minimizing errors and rework.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software part I will build the mobile app...</a:t>
            </a:r>
          </a:p>
          <a:p>
            <a:r>
              <a:rPr lang="en-US"/>
              <a:t/>
            </a:r>
          </a:p>
          <a:p>
            <a:r>
              <a:rPr lang="en-US"/>
              <a:t/>
            </a:r>
          </a:p>
          <a:p>
            <a:r>
              <a:rPr lang="en-US"/>
              <a:t>for the development process of the software, first thing I will do is UI design...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shows the full system flow. It show the flow of</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agenda of my presentation. I will start with an introduction, which include the background of study, problem statement, project objectives, and scope of study. Then, I will share the literature review, methodology, and finally, conclude with future work.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Online shopping has become a daily routine among university students, who often order food, clothing, electronics, and academic tools online. With this trend increasing, especially after the COVID-19 pandemic, universities are receiving hundreds of parcels each day. This demand creates the need for an efficient, secure, and accessible delivery system on campus.</a:t>
            </a:r>
          </a:p>
          <a:p>
            <a:r>
              <a:rPr lang="en-US"/>
              <a:t/>
            </a:r>
          </a:p>
          <a:p>
            <a:r>
              <a:rPr lang="en-US"/>
              <a:t>Students prefer online shopping due to lower prices, convenience, and the ability to compare products easily. According to statistics, Malaysia’s e-commerce users are projected to exceed 18 million by 2029, indicating that parcel volume will continue to rise. This growing reliance on delivery services makes it crucial for universities to adopt modern solutions for parcel management.</a:t>
            </a:r>
          </a:p>
          <a:p>
            <a:r>
              <a:rPr lang="en-US"/>
              <a:t/>
            </a:r>
          </a:p>
          <a:p>
            <a:r>
              <a:rPr lang="en-US"/>
              <a:t>To handle the high volume of deliveries, our university implemented ParcelHub—a centralized location for students to collect their parcels. ParcelHub ensures that parcels are stored in a secure environment and only released to verified students. It helps avoid parcel loss and misplacement.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 though ParcelHub simplifies parcel handling, there are still several issues. First, there is only one centralized location, which is far from most student hostels. This causes long queues during peak hours. It’s also inconvenient for students without transport, and limited parking creates additional problems. Lastly, students must pay extra fees to collect their parcels, even after paying shipping fees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project has three main objectives: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scope of this project is divided into three main areas based on the objectives: hardware development, mobile application development, and integration of authentication and identification features.</a:t>
            </a:r>
          </a:p>
          <a:p>
            <a:r>
              <a:rPr lang="en-US"/>
              <a:t/>
            </a:r>
          </a:p>
          <a:p>
            <a:r>
              <a:rPr lang="en-US"/>
              <a:t>For the hardware, I will use the Arduino Uno R3 as the microcontroller. Before building the actual locker system physically, I will simulate the circuit using Tinkercad to test its design and functionality. This helps reduce the risk of hardware errors and allows me to plan the connections for components like servo motors, keypads, and sensors more effectively.</a:t>
            </a:r>
          </a:p>
          <a:p>
            <a:r>
              <a:rPr lang="en-US"/>
              <a:t/>
            </a:r>
          </a:p>
          <a:p>
            <a:r>
              <a:rPr lang="en-US"/>
              <a:t>Next, for the mobile application, I will use Flutter to develop a user-friendly interface that works on both Android and iOS. The app will have two different user roles: students and couriers. It will connect to Firebase Firestore to allow real-time data access and syncing between the app and the smart locker system.</a:t>
            </a:r>
          </a:p>
          <a:p>
            <a:r>
              <a:rPr lang="en-US"/>
              <a:t/>
            </a:r>
          </a:p>
          <a:p>
            <a:r>
              <a:rPr lang="en-US"/>
              <a:t>Lastly, I will Implement OTP-based access using Firebase Authentication.I also will Integrate barcode scanning to log parcel sender and receiver details, with records stored in the cloud.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I will present findings from related research and existing solutions. I reviewed several academic papers and projects to understand how smart locker systems and parcel handling solutions are currently being developed.</a:t>
            </a:r>
          </a:p>
          <a:p>
            <a:r>
              <a:rPr lang="en-US"/>
              <a:t/>
            </a:r>
          </a:p>
          <a:p>
            <a:r>
              <a:rPr lang="en-US"/>
              <a:t>I will focus on three key aspects for comparison:</a:t>
            </a:r>
          </a:p>
          <a:p>
            <a:r>
              <a:rPr lang="en-US"/>
              <a:t/>
            </a:r>
          </a:p>
          <a:p>
            <a:r>
              <a:rPr lang="en-US"/>
              <a:t>-The technologies used </a:t>
            </a:r>
          </a:p>
          <a:p>
            <a:r>
              <a:rPr lang="en-US"/>
              <a:t/>
            </a:r>
          </a:p>
          <a:p>
            <a:r>
              <a:rPr lang="en-US"/>
              <a:t>-The purpose or target users of the system</a:t>
            </a:r>
          </a:p>
          <a:p>
            <a:r>
              <a:rPr lang="en-US"/>
              <a:t/>
            </a:r>
          </a:p>
          <a:p>
            <a:r>
              <a:rPr lang="en-US"/>
              <a:t>-The features offered, including security mechanisms, user interface, and cost-efficiency.</a:t>
            </a:r>
          </a:p>
          <a:p>
            <a:r>
              <a:rPr lang="en-US"/>
              <a:t/>
            </a:r>
          </a:p>
          <a:p>
            <a:r>
              <a:rPr lang="en-US"/>
              <a:t>By analyzing these aspects, I aim to highlight the gaps in previous work and show how my project is designed to meet the specific needs of university students living in residential villages.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I will present findings from related research and existing solutions. I reviewed several academic papers and projects to understand how smart locker systems and parcel handling solutions are currently being developed.</a:t>
            </a:r>
          </a:p>
          <a:p>
            <a:r>
              <a:rPr lang="en-US"/>
              <a:t/>
            </a:r>
          </a:p>
          <a:p>
            <a:r>
              <a:rPr lang="en-US"/>
              <a:t>I will focus on three key aspects for comparison:</a:t>
            </a:r>
          </a:p>
          <a:p>
            <a:r>
              <a:rPr lang="en-US"/>
              <a:t/>
            </a:r>
          </a:p>
          <a:p>
            <a:r>
              <a:rPr lang="en-US"/>
              <a:t>-The technologies used </a:t>
            </a:r>
          </a:p>
          <a:p>
            <a:r>
              <a:rPr lang="en-US"/>
              <a:t/>
            </a:r>
          </a:p>
          <a:p>
            <a:r>
              <a:rPr lang="en-US"/>
              <a:t>-The purpose or target users of the system</a:t>
            </a:r>
          </a:p>
          <a:p>
            <a:r>
              <a:rPr lang="en-US"/>
              <a:t/>
            </a:r>
          </a:p>
          <a:p>
            <a:r>
              <a:rPr lang="en-US"/>
              <a:t>-The features offered, including security mechanisms, user interface, and cost-efficiency.</a:t>
            </a:r>
          </a:p>
          <a:p>
            <a:r>
              <a:rPr lang="en-US"/>
              <a:t/>
            </a:r>
          </a:p>
          <a:p>
            <a:r>
              <a:rPr lang="en-US"/>
              <a:t>By analyzing these aspects, I aim to highlight the gaps in previous work and show how my project is designed to meet the specific needs of university students living in residential villages.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literature reviewed, I have identified several specific gaps that my project intends to address: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svg" Type="http://schemas.openxmlformats.org/officeDocument/2006/relationships/image"/><Relationship Id="rId19" Target="../media/image54.png" Type="http://schemas.openxmlformats.org/officeDocument/2006/relationships/image"/><Relationship Id="rId2" Target="../notesSlides/notesSlide8.xml" Type="http://schemas.openxmlformats.org/officeDocument/2006/relationships/notesSlide"/><Relationship Id="rId20" Target="../media/image55.svg" Type="http://schemas.openxmlformats.org/officeDocument/2006/relationships/image"/><Relationship Id="rId21" Target="../media/image56.png" Type="http://schemas.openxmlformats.org/officeDocument/2006/relationships/image"/><Relationship Id="rId22" Target="../media/image57.svg" Type="http://schemas.openxmlformats.org/officeDocument/2006/relationships/image"/><Relationship Id="rId23" Target="../media/image58.png" Type="http://schemas.openxmlformats.org/officeDocument/2006/relationships/image"/><Relationship Id="rId24" Target="../media/image59.svg" Type="http://schemas.openxmlformats.org/officeDocument/2006/relationships/image"/><Relationship Id="rId25" Target="../media/image60.png" Type="http://schemas.openxmlformats.org/officeDocument/2006/relationships/image"/><Relationship Id="rId26" Target="../media/image61.svg" Type="http://schemas.openxmlformats.org/officeDocument/2006/relationships/image"/><Relationship Id="rId27" Target="../media/image62.png" Type="http://schemas.openxmlformats.org/officeDocument/2006/relationships/image"/><Relationship Id="rId28" Target="../media/image63.svg" Type="http://schemas.openxmlformats.org/officeDocument/2006/relationships/image"/><Relationship Id="rId3" Target="../media/image4.pn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 Id="rId7" Target="../media/image42.png" Type="http://schemas.openxmlformats.org/officeDocument/2006/relationships/image"/><Relationship Id="rId8" Target="../media/image43.svg" Type="http://schemas.openxmlformats.org/officeDocument/2006/relationships/image"/><Relationship Id="rId9" Target="../media/image4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11" Target="../media/image71.svg" Type="http://schemas.openxmlformats.org/officeDocument/2006/relationships/image"/><Relationship Id="rId2" Target="../notesSlides/notesSlide9.xml" Type="http://schemas.openxmlformats.org/officeDocument/2006/relationships/notesSlide"/><Relationship Id="rId3" Target="../media/image4.pn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 Id="rId9" Target="../media/image6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80.png" Type="http://schemas.openxmlformats.org/officeDocument/2006/relationships/image"/><Relationship Id="rId13" Target="../media/image81.svg" Type="http://schemas.openxmlformats.org/officeDocument/2006/relationships/image"/><Relationship Id="rId14" Target="../media/image82.png" Type="http://schemas.openxmlformats.org/officeDocument/2006/relationships/image"/><Relationship Id="rId15" Target="../media/image83.svg" Type="http://schemas.openxmlformats.org/officeDocument/2006/relationships/image"/><Relationship Id="rId16" Target="../media/image84.png" Type="http://schemas.openxmlformats.org/officeDocument/2006/relationships/image"/><Relationship Id="rId17" Target="../media/image85.svg" Type="http://schemas.openxmlformats.org/officeDocument/2006/relationships/image"/><Relationship Id="rId18" Target="../media/image86.png" Type="http://schemas.openxmlformats.org/officeDocument/2006/relationships/image"/><Relationship Id="rId19" Target="../media/image87.svg" Type="http://schemas.openxmlformats.org/officeDocument/2006/relationships/image"/><Relationship Id="rId2" Target="../notesSlides/notesSlide10.xml" Type="http://schemas.openxmlformats.org/officeDocument/2006/relationships/notesSlide"/><Relationship Id="rId20" Target="../media/image88.png" Type="http://schemas.openxmlformats.org/officeDocument/2006/relationships/image"/><Relationship Id="rId21" Target="../media/image89.svg" Type="http://schemas.openxmlformats.org/officeDocument/2006/relationships/image"/><Relationship Id="rId3" Target="../media/image4.png" Type="http://schemas.openxmlformats.org/officeDocument/2006/relationships/image"/><Relationship Id="rId4" Target="../media/image72.png" Type="http://schemas.openxmlformats.org/officeDocument/2006/relationships/image"/><Relationship Id="rId5" Target="../media/image73.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11" Target="../media/image97.svg" Type="http://schemas.openxmlformats.org/officeDocument/2006/relationships/image"/><Relationship Id="rId12" Target="../media/image98.png" Type="http://schemas.openxmlformats.org/officeDocument/2006/relationships/image"/><Relationship Id="rId13" Target="../media/image99.svg" Type="http://schemas.openxmlformats.org/officeDocument/2006/relationships/image"/><Relationship Id="rId14" Target="../media/image100.png" Type="http://schemas.openxmlformats.org/officeDocument/2006/relationships/image"/><Relationship Id="rId15" Target="../media/image101.png" Type="http://schemas.openxmlformats.org/officeDocument/2006/relationships/image"/><Relationship Id="rId2" Target="../notesSlides/notesSlide11.xml" Type="http://schemas.openxmlformats.org/officeDocument/2006/relationships/notesSlide"/><Relationship Id="rId3" Target="../media/image4.png" Type="http://schemas.openxmlformats.org/officeDocument/2006/relationships/image"/><Relationship Id="rId4" Target="../media/image90.png" Type="http://schemas.openxmlformats.org/officeDocument/2006/relationships/image"/><Relationship Id="rId5" Target="../media/image91.svg" Type="http://schemas.openxmlformats.org/officeDocument/2006/relationships/image"/><Relationship Id="rId6" Target="../media/image92.png" Type="http://schemas.openxmlformats.org/officeDocument/2006/relationships/image"/><Relationship Id="rId7" Target="../media/image93.svg" Type="http://schemas.openxmlformats.org/officeDocument/2006/relationships/image"/><Relationship Id="rId8" Target="../media/image94.png" Type="http://schemas.openxmlformats.org/officeDocument/2006/relationships/image"/><Relationship Id="rId9" Target="../media/image9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02.png" Type="http://schemas.openxmlformats.org/officeDocument/2006/relationships/image"/><Relationship Id="rId4" Target="../media/image4.png" Type="http://schemas.openxmlformats.org/officeDocument/2006/relationships/image"/><Relationship Id="rId5" Target="../media/image103.png" Type="http://schemas.openxmlformats.org/officeDocument/2006/relationships/image"/><Relationship Id="rId6" Target="../media/image104.png" Type="http://schemas.openxmlformats.org/officeDocument/2006/relationships/image"/><Relationship Id="rId7" Target="../media/image105.png" Type="http://schemas.openxmlformats.org/officeDocument/2006/relationships/image"/><Relationship Id="rId8" Target="../media/image106.png" Type="http://schemas.openxmlformats.org/officeDocument/2006/relationships/image"/><Relationship Id="rId9" Target="../media/image10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2.png" Type="http://schemas.openxmlformats.org/officeDocument/2006/relationships/image"/><Relationship Id="rId11" Target="../media/image113.png" Type="http://schemas.openxmlformats.org/officeDocument/2006/relationships/image"/><Relationship Id="rId2" Target="../notesSlides/notesSlide13.xml" Type="http://schemas.openxmlformats.org/officeDocument/2006/relationships/notesSlide"/><Relationship Id="rId3" Target="../media/image4.png" Type="http://schemas.openxmlformats.org/officeDocument/2006/relationships/image"/><Relationship Id="rId4" Target="../media/image108.png" Type="http://schemas.openxmlformats.org/officeDocument/2006/relationships/image"/><Relationship Id="rId5" Target="../media/image109.svg" Type="http://schemas.openxmlformats.org/officeDocument/2006/relationships/image"/><Relationship Id="rId6" Target="../media/image110.png" Type="http://schemas.openxmlformats.org/officeDocument/2006/relationships/image"/><Relationship Id="rId7" Target="../media/image111.pn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png" Type="http://schemas.openxmlformats.org/officeDocument/2006/relationships/image"/><Relationship Id="rId4" Target="../media/image114.png" Type="http://schemas.openxmlformats.org/officeDocument/2006/relationships/image"/><Relationship Id="rId5" Target="../media/image1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2.svg" Type="http://schemas.openxmlformats.org/officeDocument/2006/relationships/image"/><Relationship Id="rId2" Target="../notesSlides/notesSlide15.xml" Type="http://schemas.openxmlformats.org/officeDocument/2006/relationships/notesSlide"/><Relationship Id="rId3" Target="../media/image4.png" Type="http://schemas.openxmlformats.org/officeDocument/2006/relationships/image"/><Relationship Id="rId4" Target="../media/image116.png" Type="http://schemas.openxmlformats.org/officeDocument/2006/relationships/image"/><Relationship Id="rId5" Target="../media/image117.png" Type="http://schemas.openxmlformats.org/officeDocument/2006/relationships/image"/><Relationship Id="rId6" Target="../media/image118.svg" Type="http://schemas.openxmlformats.org/officeDocument/2006/relationships/image"/><Relationship Id="rId7" Target="../media/image119.png" Type="http://schemas.openxmlformats.org/officeDocument/2006/relationships/image"/><Relationship Id="rId8" Target="../media/image120.svg" Type="http://schemas.openxmlformats.org/officeDocument/2006/relationships/image"/><Relationship Id="rId9" Target="../media/image1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slide3.xml" Type="http://schemas.openxmlformats.org/officeDocument/2006/relationships/slide"/><Relationship Id="rId4" Target="slide8.xml" Type="http://schemas.openxmlformats.org/officeDocument/2006/relationships/slide"/><Relationship Id="rId5" Target="slide12.xml" Type="http://schemas.openxmlformats.org/officeDocument/2006/relationships/slide"/><Relationship Id="rId6" Target="slide25.xml" Type="http://schemas.openxmlformats.org/officeDocument/2006/relationships/slide"/><Relationship Id="rId7" Target="../media/image4.png" Type="http://schemas.openxmlformats.org/officeDocument/2006/relationships/image"/><Relationship Id="rId8" Target="slide19.xml" Type="http://schemas.openxmlformats.org/officeDocument/2006/relationships/slid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4.jpeg" Type="http://schemas.openxmlformats.org/officeDocument/2006/relationships/image"/><Relationship Id="rId4" Target="../media/image125.jpeg" Type="http://schemas.openxmlformats.org/officeDocument/2006/relationships/image"/><Relationship Id="rId5" Target="../media/image126.jpeg" Type="http://schemas.openxmlformats.org/officeDocument/2006/relationships/image"/><Relationship Id="rId6" Target="../media/image127.jpeg" Type="http://schemas.openxmlformats.org/officeDocument/2006/relationships/image"/><Relationship Id="rId7" Target="../media/image128.jpeg" Type="http://schemas.openxmlformats.org/officeDocument/2006/relationships/image"/><Relationship Id="rId8" Target="../media/image129.jpeg" Type="http://schemas.openxmlformats.org/officeDocument/2006/relationships/image"/><Relationship Id="rId9" Target="../media/image130.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1.png" Type="http://schemas.openxmlformats.org/officeDocument/2006/relationships/image"/><Relationship Id="rId4" Target="../media/image132.png" Type="http://schemas.openxmlformats.org/officeDocument/2006/relationships/image"/><Relationship Id="rId5" Target="../media/image133.png" Type="http://schemas.openxmlformats.org/officeDocument/2006/relationships/image"/><Relationship Id="rId6" Target="../media/image13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5.png" Type="http://schemas.openxmlformats.org/officeDocument/2006/relationships/image"/><Relationship Id="rId4" Target="../media/image136.jpeg" Type="http://schemas.openxmlformats.org/officeDocument/2006/relationships/image"/><Relationship Id="rId5" Target="../media/image137.jpeg" Type="http://schemas.openxmlformats.org/officeDocument/2006/relationships/image"/><Relationship Id="rId6" Target="../media/image13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9.png" Type="http://schemas.openxmlformats.org/officeDocument/2006/relationships/image"/><Relationship Id="rId4" Target="../media/image140.jpeg" Type="http://schemas.openxmlformats.org/officeDocument/2006/relationships/image"/><Relationship Id="rId5" Target="../media/image141.jpeg" Type="http://schemas.openxmlformats.org/officeDocument/2006/relationships/image"/><Relationship Id="rId6" Target="../media/image142.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0.svg" Type="http://schemas.openxmlformats.org/officeDocument/2006/relationships/image"/><Relationship Id="rId11" Target="../media/image151.png" Type="http://schemas.openxmlformats.org/officeDocument/2006/relationships/image"/><Relationship Id="rId12" Target="../media/image152.svg" Type="http://schemas.openxmlformats.org/officeDocument/2006/relationships/image"/><Relationship Id="rId13" Target="../media/image153.png" Type="http://schemas.openxmlformats.org/officeDocument/2006/relationships/image"/><Relationship Id="rId14" Target="../media/image154.svg" Type="http://schemas.openxmlformats.org/officeDocument/2006/relationships/image"/><Relationship Id="rId15" Target="../media/image155.png" Type="http://schemas.openxmlformats.org/officeDocument/2006/relationships/image"/><Relationship Id="rId16" Target="../media/image156.svg" Type="http://schemas.openxmlformats.org/officeDocument/2006/relationships/image"/><Relationship Id="rId2" Target="../media/image4.png" Type="http://schemas.openxmlformats.org/officeDocument/2006/relationships/image"/><Relationship Id="rId3" Target="../media/image143.png" Type="http://schemas.openxmlformats.org/officeDocument/2006/relationships/image"/><Relationship Id="rId4" Target="../media/image144.svg" Type="http://schemas.openxmlformats.org/officeDocument/2006/relationships/image"/><Relationship Id="rId5" Target="../media/image145.png" Type="http://schemas.openxmlformats.org/officeDocument/2006/relationships/image"/><Relationship Id="rId6" Target="../media/image146.svg" Type="http://schemas.openxmlformats.org/officeDocument/2006/relationships/image"/><Relationship Id="rId7" Target="../media/image147.png" Type="http://schemas.openxmlformats.org/officeDocument/2006/relationships/image"/><Relationship Id="rId8" Target="../media/image148.svg" Type="http://schemas.openxmlformats.org/officeDocument/2006/relationships/image"/><Relationship Id="rId9" Target="../media/image14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15" Target="../media/image21.png" Type="http://schemas.openxmlformats.org/officeDocument/2006/relationships/image"/><Relationship Id="rId2" Target="../notesSlides/notesSlide4.xml" Type="http://schemas.openxmlformats.org/officeDocument/2006/relationships/notesSlide"/><Relationship Id="rId3" Target="../media/image4.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4.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12" Target="../media/image35.png" Type="http://schemas.openxmlformats.org/officeDocument/2006/relationships/image"/><Relationship Id="rId13" Target="../media/image36.svg" Type="http://schemas.openxmlformats.org/officeDocument/2006/relationships/image"/><Relationship Id="rId14" Target="../media/image37.png" Type="http://schemas.openxmlformats.org/officeDocument/2006/relationships/image"/><Relationship Id="rId15" Target="../media/image38.svg" Type="http://schemas.openxmlformats.org/officeDocument/2006/relationships/image"/><Relationship Id="rId2" Target="../notesSlides/notesSlide7.xml" Type="http://schemas.openxmlformats.org/officeDocument/2006/relationships/notesSlide"/><Relationship Id="rId3" Target="../media/image4.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74173" y="8475427"/>
            <a:ext cx="10155457" cy="1233441"/>
            <a:chOff x="0" y="0"/>
            <a:chExt cx="2674688" cy="324857"/>
          </a:xfrm>
        </p:grpSpPr>
        <p:sp>
          <p:nvSpPr>
            <p:cNvPr name="Freeform 4" id="4"/>
            <p:cNvSpPr/>
            <p:nvPr/>
          </p:nvSpPr>
          <p:spPr>
            <a:xfrm flipH="false" flipV="false" rot="0">
              <a:off x="0" y="0"/>
              <a:ext cx="2674688" cy="324857"/>
            </a:xfrm>
            <a:custGeom>
              <a:avLst/>
              <a:gdLst/>
              <a:ahLst/>
              <a:cxnLst/>
              <a:rect r="r" b="b" t="t" l="l"/>
              <a:pathLst>
                <a:path h="324857" w="2674688">
                  <a:moveTo>
                    <a:pt x="0" y="0"/>
                  </a:moveTo>
                  <a:lnTo>
                    <a:pt x="2674688" y="0"/>
                  </a:lnTo>
                  <a:lnTo>
                    <a:pt x="2674688" y="324857"/>
                  </a:lnTo>
                  <a:lnTo>
                    <a:pt x="0" y="324857"/>
                  </a:lnTo>
                  <a:close/>
                </a:path>
              </a:pathLst>
            </a:custGeom>
            <a:solidFill>
              <a:srgbClr val="00B1A9"/>
            </a:solidFill>
          </p:spPr>
        </p:sp>
        <p:sp>
          <p:nvSpPr>
            <p:cNvPr name="TextBox 5" id="5"/>
            <p:cNvSpPr txBox="true"/>
            <p:nvPr/>
          </p:nvSpPr>
          <p:spPr>
            <a:xfrm>
              <a:off x="0" y="-57150"/>
              <a:ext cx="2674688" cy="38200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7929" y="629516"/>
            <a:ext cx="3775699" cy="1709691"/>
            <a:chOff x="0" y="0"/>
            <a:chExt cx="994423" cy="450289"/>
          </a:xfrm>
        </p:grpSpPr>
        <p:sp>
          <p:nvSpPr>
            <p:cNvPr name="Freeform 7" id="7"/>
            <p:cNvSpPr/>
            <p:nvPr/>
          </p:nvSpPr>
          <p:spPr>
            <a:xfrm flipH="false" flipV="false" rot="0">
              <a:off x="0" y="0"/>
              <a:ext cx="994423" cy="450289"/>
            </a:xfrm>
            <a:custGeom>
              <a:avLst/>
              <a:gdLst/>
              <a:ahLst/>
              <a:cxnLst/>
              <a:rect r="r" b="b" t="t" l="l"/>
              <a:pathLst>
                <a:path h="450289" w="994423">
                  <a:moveTo>
                    <a:pt x="0" y="0"/>
                  </a:moveTo>
                  <a:lnTo>
                    <a:pt x="994423" y="0"/>
                  </a:lnTo>
                  <a:lnTo>
                    <a:pt x="994423" y="450289"/>
                  </a:lnTo>
                  <a:lnTo>
                    <a:pt x="0" y="450289"/>
                  </a:lnTo>
                  <a:close/>
                </a:path>
              </a:pathLst>
            </a:custGeom>
            <a:solidFill>
              <a:srgbClr val="00B1A9"/>
            </a:solidFill>
          </p:spPr>
        </p:sp>
        <p:sp>
          <p:nvSpPr>
            <p:cNvPr name="TextBox 8" id="8"/>
            <p:cNvSpPr txBox="true"/>
            <p:nvPr/>
          </p:nvSpPr>
          <p:spPr>
            <a:xfrm>
              <a:off x="0" y="-57150"/>
              <a:ext cx="994423" cy="50743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4173" y="491457"/>
            <a:ext cx="3721937" cy="1484934"/>
            <a:chOff x="0" y="0"/>
            <a:chExt cx="4962582" cy="1979912"/>
          </a:xfrm>
        </p:grpSpPr>
        <p:grpSp>
          <p:nvGrpSpPr>
            <p:cNvPr name="Group 10" id="10"/>
            <p:cNvGrpSpPr/>
            <p:nvPr/>
          </p:nvGrpSpPr>
          <p:grpSpPr>
            <a:xfrm rot="0">
              <a:off x="0" y="0"/>
              <a:ext cx="4962582" cy="1979912"/>
              <a:chOff x="0" y="0"/>
              <a:chExt cx="980263" cy="391094"/>
            </a:xfrm>
          </p:grpSpPr>
          <p:sp>
            <p:nvSpPr>
              <p:cNvPr name="Freeform 11" id="11"/>
              <p:cNvSpPr/>
              <p:nvPr/>
            </p:nvSpPr>
            <p:spPr>
              <a:xfrm flipH="false" flipV="false" rot="0">
                <a:off x="0" y="0"/>
                <a:ext cx="980263" cy="391094"/>
              </a:xfrm>
              <a:custGeom>
                <a:avLst/>
                <a:gdLst/>
                <a:ahLst/>
                <a:cxnLst/>
                <a:rect r="r" b="b" t="t" l="l"/>
                <a:pathLst>
                  <a:path h="391094" w="980263">
                    <a:moveTo>
                      <a:pt x="106084" y="0"/>
                    </a:moveTo>
                    <a:lnTo>
                      <a:pt x="874179" y="0"/>
                    </a:lnTo>
                    <a:cubicBezTo>
                      <a:pt x="932768" y="0"/>
                      <a:pt x="980263" y="47495"/>
                      <a:pt x="980263" y="106084"/>
                    </a:cubicBezTo>
                    <a:lnTo>
                      <a:pt x="980263" y="285010"/>
                    </a:lnTo>
                    <a:cubicBezTo>
                      <a:pt x="980263" y="343598"/>
                      <a:pt x="932768" y="391094"/>
                      <a:pt x="874179" y="391094"/>
                    </a:cubicBezTo>
                    <a:lnTo>
                      <a:pt x="106084" y="391094"/>
                    </a:lnTo>
                    <a:cubicBezTo>
                      <a:pt x="47495" y="391094"/>
                      <a:pt x="0" y="343598"/>
                      <a:pt x="0" y="285010"/>
                    </a:cubicBezTo>
                    <a:lnTo>
                      <a:pt x="0" y="106084"/>
                    </a:lnTo>
                    <a:cubicBezTo>
                      <a:pt x="0" y="47495"/>
                      <a:pt x="47495" y="0"/>
                      <a:pt x="106084" y="0"/>
                    </a:cubicBezTo>
                    <a:close/>
                  </a:path>
                </a:pathLst>
              </a:custGeom>
              <a:solidFill>
                <a:srgbClr val="FFFFFF"/>
              </a:solidFill>
            </p:spPr>
          </p:sp>
          <p:sp>
            <p:nvSpPr>
              <p:cNvPr name="TextBox 12" id="12"/>
              <p:cNvSpPr txBox="true"/>
              <p:nvPr/>
            </p:nvSpPr>
            <p:spPr>
              <a:xfrm>
                <a:off x="0" y="-57150"/>
                <a:ext cx="980263" cy="44824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54988" y="104883"/>
              <a:ext cx="4252606" cy="1770147"/>
            </a:xfrm>
            <a:custGeom>
              <a:avLst/>
              <a:gdLst/>
              <a:ahLst/>
              <a:cxnLst/>
              <a:rect r="r" b="b" t="t" l="l"/>
              <a:pathLst>
                <a:path h="1770147" w="4252606">
                  <a:moveTo>
                    <a:pt x="0" y="0"/>
                  </a:moveTo>
                  <a:lnTo>
                    <a:pt x="4252606" y="0"/>
                  </a:lnTo>
                  <a:lnTo>
                    <a:pt x="4252606" y="1770147"/>
                  </a:lnTo>
                  <a:lnTo>
                    <a:pt x="0" y="1770147"/>
                  </a:lnTo>
                  <a:lnTo>
                    <a:pt x="0" y="0"/>
                  </a:lnTo>
                  <a:close/>
                </a:path>
              </a:pathLst>
            </a:custGeom>
            <a:blipFill>
              <a:blip r:embed="rId4"/>
              <a:stretch>
                <a:fillRect l="0" t="0" r="0" b="0"/>
              </a:stretch>
            </a:blipFill>
          </p:spPr>
        </p:sp>
      </p:grpSp>
      <p:sp>
        <p:nvSpPr>
          <p:cNvPr name="Freeform 14" id="14"/>
          <p:cNvSpPr/>
          <p:nvPr/>
        </p:nvSpPr>
        <p:spPr>
          <a:xfrm flipH="false" flipV="false" rot="0">
            <a:off x="4786248" y="367560"/>
            <a:ext cx="2331307" cy="1732728"/>
          </a:xfrm>
          <a:custGeom>
            <a:avLst/>
            <a:gdLst/>
            <a:ahLst/>
            <a:cxnLst/>
            <a:rect r="r" b="b" t="t" l="l"/>
            <a:pathLst>
              <a:path h="1732728" w="2331307">
                <a:moveTo>
                  <a:pt x="0" y="0"/>
                </a:moveTo>
                <a:lnTo>
                  <a:pt x="2331307" y="0"/>
                </a:lnTo>
                <a:lnTo>
                  <a:pt x="2331307" y="1732728"/>
                </a:lnTo>
                <a:lnTo>
                  <a:pt x="0" y="1732728"/>
                </a:lnTo>
                <a:lnTo>
                  <a:pt x="0" y="0"/>
                </a:lnTo>
                <a:close/>
              </a:path>
            </a:pathLst>
          </a:custGeom>
          <a:blipFill>
            <a:blip r:embed="rId5"/>
            <a:stretch>
              <a:fillRect l="0" t="0" r="0" b="0"/>
            </a:stretch>
          </a:blipFill>
        </p:spPr>
      </p:sp>
      <p:sp>
        <p:nvSpPr>
          <p:cNvPr name="TextBox 15" id="15"/>
          <p:cNvSpPr txBox="true"/>
          <p:nvPr/>
        </p:nvSpPr>
        <p:spPr>
          <a:xfrm rot="0">
            <a:off x="874173" y="7507022"/>
            <a:ext cx="6378909" cy="1118235"/>
          </a:xfrm>
          <a:prstGeom prst="rect">
            <a:avLst/>
          </a:prstGeom>
        </p:spPr>
        <p:txBody>
          <a:bodyPr anchor="t" rtlCol="false" tIns="0" lIns="0" bIns="0" rIns="0">
            <a:spAutoFit/>
          </a:bodyPr>
          <a:lstStyle/>
          <a:p>
            <a:pPr algn="l">
              <a:lnSpc>
                <a:spcPts val="2940"/>
              </a:lnSpc>
            </a:pPr>
            <a:r>
              <a:rPr lang="en-US" sz="2100" spc="132" b="true">
                <a:solidFill>
                  <a:srgbClr val="FFFFFF"/>
                </a:solidFill>
                <a:latin typeface="Poppins Bold"/>
                <a:ea typeface="Poppins Bold"/>
                <a:cs typeface="Poppins Bold"/>
                <a:sym typeface="Poppins Bold"/>
              </a:rPr>
              <a:t>Presented to: </a:t>
            </a:r>
          </a:p>
          <a:p>
            <a:pPr algn="l">
              <a:lnSpc>
                <a:spcPts val="2940"/>
              </a:lnSpc>
            </a:pPr>
            <a:r>
              <a:rPr lang="en-US" sz="2100" spc="132">
                <a:solidFill>
                  <a:srgbClr val="FFFFFF"/>
                </a:solidFill>
                <a:latin typeface="Poppins"/>
                <a:ea typeface="Poppins"/>
                <a:cs typeface="Poppins"/>
                <a:sym typeface="Poppins"/>
              </a:rPr>
              <a:t>AP Dr M Anuaruddin Ahmadon</a:t>
            </a:r>
          </a:p>
          <a:p>
            <a:pPr algn="l">
              <a:lnSpc>
                <a:spcPts val="2940"/>
              </a:lnSpc>
            </a:pPr>
            <a:r>
              <a:rPr lang="en-US" sz="2100" spc="132">
                <a:solidFill>
                  <a:srgbClr val="FFFFFF"/>
                </a:solidFill>
                <a:latin typeface="Poppins"/>
                <a:ea typeface="Poppins"/>
                <a:cs typeface="Poppins"/>
                <a:sym typeface="Poppins"/>
              </a:rPr>
              <a:t>Mr. Aznan Mohd</a:t>
            </a:r>
          </a:p>
        </p:txBody>
      </p:sp>
      <p:sp>
        <p:nvSpPr>
          <p:cNvPr name="TextBox 16" id="16"/>
          <p:cNvSpPr txBox="true"/>
          <p:nvPr/>
        </p:nvSpPr>
        <p:spPr>
          <a:xfrm rot="0">
            <a:off x="874173" y="5784192"/>
            <a:ext cx="7443874" cy="1489710"/>
          </a:xfrm>
          <a:prstGeom prst="rect">
            <a:avLst/>
          </a:prstGeom>
        </p:spPr>
        <p:txBody>
          <a:bodyPr anchor="t" rtlCol="false" tIns="0" lIns="0" bIns="0" rIns="0">
            <a:spAutoFit/>
          </a:bodyPr>
          <a:lstStyle/>
          <a:p>
            <a:pPr algn="l">
              <a:lnSpc>
                <a:spcPts val="2939"/>
              </a:lnSpc>
            </a:pPr>
            <a:r>
              <a:rPr lang="en-US" sz="2099" spc="132" b="true">
                <a:solidFill>
                  <a:srgbClr val="FFFFFF"/>
                </a:solidFill>
                <a:latin typeface="Poppins Bold"/>
                <a:ea typeface="Poppins Bold"/>
                <a:cs typeface="Poppins Bold"/>
                <a:sym typeface="Poppins Bold"/>
              </a:rPr>
              <a:t>Presented by: </a:t>
            </a:r>
          </a:p>
          <a:p>
            <a:pPr algn="l">
              <a:lnSpc>
                <a:spcPts val="2939"/>
              </a:lnSpc>
            </a:pPr>
            <a:r>
              <a:rPr lang="en-US" sz="2099" spc="132">
                <a:solidFill>
                  <a:srgbClr val="FFFFFF"/>
                </a:solidFill>
                <a:latin typeface="Poppins"/>
                <a:ea typeface="Poppins"/>
                <a:cs typeface="Poppins"/>
                <a:sym typeface="Poppins"/>
              </a:rPr>
              <a:t>Muhammad Afiq bin Zakaria</a:t>
            </a:r>
          </a:p>
          <a:p>
            <a:pPr algn="l">
              <a:lnSpc>
                <a:spcPts val="2939"/>
              </a:lnSpc>
            </a:pPr>
            <a:r>
              <a:rPr lang="en-US" sz="2099" spc="132">
                <a:solidFill>
                  <a:srgbClr val="FFFFFF"/>
                </a:solidFill>
                <a:latin typeface="Poppins"/>
                <a:ea typeface="Poppins"/>
                <a:cs typeface="Poppins"/>
                <a:sym typeface="Poppins"/>
              </a:rPr>
              <a:t>21001351</a:t>
            </a:r>
          </a:p>
          <a:p>
            <a:pPr algn="l">
              <a:lnSpc>
                <a:spcPts val="2939"/>
              </a:lnSpc>
            </a:pPr>
            <a:r>
              <a:rPr lang="en-US" sz="2099" spc="132">
                <a:solidFill>
                  <a:srgbClr val="FFFFFF"/>
                </a:solidFill>
                <a:latin typeface="Poppins"/>
                <a:ea typeface="Poppins"/>
                <a:cs typeface="Poppins"/>
                <a:sym typeface="Poppins"/>
              </a:rPr>
              <a:t>Bachelor of Computer Science (Hons)</a:t>
            </a:r>
          </a:p>
        </p:txBody>
      </p:sp>
      <p:sp>
        <p:nvSpPr>
          <p:cNvPr name="TextBox 17" id="17"/>
          <p:cNvSpPr txBox="true"/>
          <p:nvPr/>
        </p:nvSpPr>
        <p:spPr>
          <a:xfrm rot="0">
            <a:off x="874173" y="9851743"/>
            <a:ext cx="6378909" cy="375285"/>
          </a:xfrm>
          <a:prstGeom prst="rect">
            <a:avLst/>
          </a:prstGeom>
        </p:spPr>
        <p:txBody>
          <a:bodyPr anchor="t" rtlCol="false" tIns="0" lIns="0" bIns="0" rIns="0">
            <a:spAutoFit/>
          </a:bodyPr>
          <a:lstStyle/>
          <a:p>
            <a:pPr algn="l">
              <a:lnSpc>
                <a:spcPts val="2939"/>
              </a:lnSpc>
            </a:pPr>
            <a:r>
              <a:rPr lang="en-US" sz="2099" spc="132" b="true">
                <a:solidFill>
                  <a:srgbClr val="FFFFFF"/>
                </a:solidFill>
                <a:latin typeface="Poppins Bold"/>
                <a:ea typeface="Poppins Bold"/>
                <a:cs typeface="Poppins Bold"/>
                <a:sym typeface="Poppins Bold"/>
              </a:rPr>
              <a:t>24.11.2025 (Monday)</a:t>
            </a:r>
          </a:p>
        </p:txBody>
      </p:sp>
      <p:sp>
        <p:nvSpPr>
          <p:cNvPr name="TextBox 18" id="18"/>
          <p:cNvSpPr txBox="true"/>
          <p:nvPr/>
        </p:nvSpPr>
        <p:spPr>
          <a:xfrm rot="0">
            <a:off x="874173" y="2119266"/>
            <a:ext cx="9257121" cy="868681"/>
          </a:xfrm>
          <a:prstGeom prst="rect">
            <a:avLst/>
          </a:prstGeom>
        </p:spPr>
        <p:txBody>
          <a:bodyPr anchor="t" rtlCol="false" tIns="0" lIns="0" bIns="0" rIns="0">
            <a:spAutoFit/>
          </a:bodyPr>
          <a:lstStyle/>
          <a:p>
            <a:pPr algn="l">
              <a:lnSpc>
                <a:spcPts val="6719"/>
              </a:lnSpc>
            </a:pPr>
            <a:r>
              <a:rPr lang="en-US" sz="4799" b="true">
                <a:solidFill>
                  <a:srgbClr val="FFFFFF"/>
                </a:solidFill>
                <a:latin typeface="Poppins Bold"/>
                <a:ea typeface="Poppins Bold"/>
                <a:cs typeface="Poppins Bold"/>
                <a:sym typeface="Poppins Bold"/>
              </a:rPr>
              <a:t>FYP VIVA</a:t>
            </a:r>
          </a:p>
        </p:txBody>
      </p:sp>
      <p:sp>
        <p:nvSpPr>
          <p:cNvPr name="TextBox 19" id="19"/>
          <p:cNvSpPr txBox="true"/>
          <p:nvPr/>
        </p:nvSpPr>
        <p:spPr>
          <a:xfrm rot="0">
            <a:off x="874173" y="3061142"/>
            <a:ext cx="9257121" cy="2564131"/>
          </a:xfrm>
          <a:prstGeom prst="rect">
            <a:avLst/>
          </a:prstGeom>
        </p:spPr>
        <p:txBody>
          <a:bodyPr anchor="t" rtlCol="false" tIns="0" lIns="0" bIns="0" rIns="0">
            <a:spAutoFit/>
          </a:bodyPr>
          <a:lstStyle/>
          <a:p>
            <a:pPr algn="l">
              <a:lnSpc>
                <a:spcPts val="6719"/>
              </a:lnSpc>
            </a:pPr>
            <a:r>
              <a:rPr lang="en-US" sz="4799" b="true">
                <a:solidFill>
                  <a:srgbClr val="FFFFFF"/>
                </a:solidFill>
                <a:latin typeface="Poppins Bold"/>
                <a:ea typeface="Poppins Bold"/>
                <a:cs typeface="Poppins Bold"/>
                <a:sym typeface="Poppins Bold"/>
              </a:rPr>
              <a:t>Easy Parcel: IoT-Based Parcel Storage System for University Villages</a:t>
            </a:r>
          </a:p>
        </p:txBody>
      </p:sp>
      <p:sp>
        <p:nvSpPr>
          <p:cNvPr name="TextBox 20" id="20"/>
          <p:cNvSpPr txBox="true"/>
          <p:nvPr/>
        </p:nvSpPr>
        <p:spPr>
          <a:xfrm rot="0">
            <a:off x="874173" y="8765108"/>
            <a:ext cx="6378909" cy="746760"/>
          </a:xfrm>
          <a:prstGeom prst="rect">
            <a:avLst/>
          </a:prstGeom>
        </p:spPr>
        <p:txBody>
          <a:bodyPr anchor="t" rtlCol="false" tIns="0" lIns="0" bIns="0" rIns="0">
            <a:spAutoFit/>
          </a:bodyPr>
          <a:lstStyle/>
          <a:p>
            <a:pPr algn="l">
              <a:lnSpc>
                <a:spcPts val="2940"/>
              </a:lnSpc>
            </a:pPr>
            <a:r>
              <a:rPr lang="en-US" sz="2100" spc="132" b="true">
                <a:solidFill>
                  <a:srgbClr val="FFFFFF"/>
                </a:solidFill>
                <a:latin typeface="Poppins Bold"/>
                <a:ea typeface="Poppins Bold"/>
                <a:cs typeface="Poppins Bold"/>
                <a:sym typeface="Poppins Bold"/>
              </a:rPr>
              <a:t>Supervisor: </a:t>
            </a:r>
          </a:p>
          <a:p>
            <a:pPr algn="l">
              <a:lnSpc>
                <a:spcPts val="2940"/>
              </a:lnSpc>
            </a:pPr>
            <a:r>
              <a:rPr lang="en-US" sz="2100" spc="132">
                <a:solidFill>
                  <a:srgbClr val="FFFFFF"/>
                </a:solidFill>
                <a:latin typeface="Poppins"/>
                <a:ea typeface="Poppins"/>
                <a:cs typeface="Poppins"/>
                <a:sym typeface="Poppins"/>
              </a:rPr>
              <a:t>Dr Siti Nurlaili bt Karim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false" flipV="false" rot="0">
            <a:off x="-1819239" y="4918459"/>
            <a:ext cx="8464352" cy="1569753"/>
          </a:xfrm>
          <a:custGeom>
            <a:avLst/>
            <a:gdLst/>
            <a:ahLst/>
            <a:cxnLst/>
            <a:rect r="r" b="b" t="t" l="l"/>
            <a:pathLst>
              <a:path h="1569753" w="8464352">
                <a:moveTo>
                  <a:pt x="0" y="0"/>
                </a:moveTo>
                <a:lnTo>
                  <a:pt x="8464353" y="0"/>
                </a:lnTo>
                <a:lnTo>
                  <a:pt x="8464353" y="1569753"/>
                </a:lnTo>
                <a:lnTo>
                  <a:pt x="0" y="1569753"/>
                </a:lnTo>
                <a:lnTo>
                  <a:pt x="0" y="0"/>
                </a:lnTo>
                <a:close/>
              </a:path>
            </a:pathLst>
          </a:custGeom>
          <a:blipFill>
            <a:blip r:embed="rId4">
              <a:alphaModFix amt="24000"/>
            </a:blip>
            <a:stretch>
              <a:fillRect l="0" t="0" r="0" b="0"/>
            </a:stretch>
          </a:blipFill>
          <a:ln cap="sq">
            <a:noFill/>
            <a:prstDash val="solid"/>
            <a:miter/>
          </a:ln>
        </p:spPr>
      </p:sp>
      <p:sp>
        <p:nvSpPr>
          <p:cNvPr name="Freeform 10" id="10"/>
          <p:cNvSpPr/>
          <p:nvPr/>
        </p:nvSpPr>
        <p:spPr>
          <a:xfrm flipH="false" flipV="false" rot="0">
            <a:off x="7243966" y="4918459"/>
            <a:ext cx="8464352" cy="1569753"/>
          </a:xfrm>
          <a:custGeom>
            <a:avLst/>
            <a:gdLst/>
            <a:ahLst/>
            <a:cxnLst/>
            <a:rect r="r" b="b" t="t" l="l"/>
            <a:pathLst>
              <a:path h="1569753" w="8464352">
                <a:moveTo>
                  <a:pt x="0" y="0"/>
                </a:moveTo>
                <a:lnTo>
                  <a:pt x="8464352" y="0"/>
                </a:lnTo>
                <a:lnTo>
                  <a:pt x="8464352" y="1569753"/>
                </a:lnTo>
                <a:lnTo>
                  <a:pt x="0" y="1569753"/>
                </a:lnTo>
                <a:lnTo>
                  <a:pt x="0" y="0"/>
                </a:lnTo>
                <a:close/>
              </a:path>
            </a:pathLst>
          </a:custGeom>
          <a:blipFill>
            <a:blip r:embed="rId4">
              <a:alphaModFix amt="24000"/>
            </a:blip>
            <a:stretch>
              <a:fillRect l="0" t="0" r="0" b="0"/>
            </a:stretch>
          </a:blipFill>
          <a:ln cap="sq">
            <a:noFill/>
            <a:prstDash val="solid"/>
            <a:miter/>
          </a:ln>
        </p:spPr>
      </p:sp>
      <p:sp>
        <p:nvSpPr>
          <p:cNvPr name="Freeform 11" id="11"/>
          <p:cNvSpPr/>
          <p:nvPr/>
        </p:nvSpPr>
        <p:spPr>
          <a:xfrm flipH="false" flipV="false" rot="0">
            <a:off x="2712363" y="6122923"/>
            <a:ext cx="8464352" cy="1569753"/>
          </a:xfrm>
          <a:custGeom>
            <a:avLst/>
            <a:gdLst/>
            <a:ahLst/>
            <a:cxnLst/>
            <a:rect r="r" b="b" t="t" l="l"/>
            <a:pathLst>
              <a:path h="1569753" w="8464352">
                <a:moveTo>
                  <a:pt x="0" y="0"/>
                </a:moveTo>
                <a:lnTo>
                  <a:pt x="8464353" y="0"/>
                </a:lnTo>
                <a:lnTo>
                  <a:pt x="8464353" y="1569752"/>
                </a:lnTo>
                <a:lnTo>
                  <a:pt x="0" y="1569752"/>
                </a:lnTo>
                <a:lnTo>
                  <a:pt x="0" y="0"/>
                </a:lnTo>
                <a:close/>
              </a:path>
            </a:pathLst>
          </a:custGeom>
          <a:blipFill>
            <a:blip r:embed="rId4">
              <a:alphaModFix amt="24000"/>
            </a:blip>
            <a:stretch>
              <a:fillRect l="0" t="0" r="0" b="0"/>
            </a:stretch>
          </a:blipFill>
          <a:ln cap="sq">
            <a:noFill/>
            <a:prstDash val="solid"/>
            <a:miter/>
          </a:ln>
        </p:spPr>
      </p:sp>
      <p:sp>
        <p:nvSpPr>
          <p:cNvPr name="Freeform 12" id="12"/>
          <p:cNvSpPr/>
          <p:nvPr/>
        </p:nvSpPr>
        <p:spPr>
          <a:xfrm flipH="false" flipV="false" rot="0">
            <a:off x="11775568" y="6122923"/>
            <a:ext cx="8464352" cy="1569753"/>
          </a:xfrm>
          <a:custGeom>
            <a:avLst/>
            <a:gdLst/>
            <a:ahLst/>
            <a:cxnLst/>
            <a:rect r="r" b="b" t="t" l="l"/>
            <a:pathLst>
              <a:path h="1569753" w="8464352">
                <a:moveTo>
                  <a:pt x="0" y="0"/>
                </a:moveTo>
                <a:lnTo>
                  <a:pt x="8464352" y="0"/>
                </a:lnTo>
                <a:lnTo>
                  <a:pt x="8464352" y="1569752"/>
                </a:lnTo>
                <a:lnTo>
                  <a:pt x="0" y="1569752"/>
                </a:lnTo>
                <a:lnTo>
                  <a:pt x="0" y="0"/>
                </a:lnTo>
                <a:close/>
              </a:path>
            </a:pathLst>
          </a:custGeom>
          <a:blipFill>
            <a:blip r:embed="rId4">
              <a:alphaModFix amt="24000"/>
            </a:blip>
            <a:stretch>
              <a:fillRect l="0" t="0" r="0" b="0"/>
            </a:stretch>
          </a:blipFill>
          <a:ln cap="sq">
            <a:noFill/>
            <a:prstDash val="solid"/>
            <a:miter/>
          </a:ln>
        </p:spPr>
      </p:sp>
      <p:sp>
        <p:nvSpPr>
          <p:cNvPr name="AutoShape 13" id="13"/>
          <p:cNvSpPr/>
          <p:nvPr/>
        </p:nvSpPr>
        <p:spPr>
          <a:xfrm>
            <a:off x="613360" y="5519749"/>
            <a:ext cx="4593111" cy="1204464"/>
          </a:xfrm>
          <a:prstGeom prst="line">
            <a:avLst/>
          </a:prstGeom>
          <a:ln cap="flat" w="19050">
            <a:solidFill>
              <a:srgbClr val="140574"/>
            </a:solidFill>
            <a:prstDash val="sysDot"/>
            <a:headEnd type="oval" len="lg" w="lg"/>
            <a:tailEnd type="oval" len="lg" w="lg"/>
          </a:ln>
        </p:spPr>
      </p:sp>
      <p:sp>
        <p:nvSpPr>
          <p:cNvPr name="AutoShape 14" id="14"/>
          <p:cNvSpPr/>
          <p:nvPr/>
        </p:nvSpPr>
        <p:spPr>
          <a:xfrm flipH="true">
            <a:off x="5206471" y="5519749"/>
            <a:ext cx="4503787" cy="1204464"/>
          </a:xfrm>
          <a:prstGeom prst="line">
            <a:avLst/>
          </a:prstGeom>
          <a:ln cap="flat" w="19050">
            <a:solidFill>
              <a:srgbClr val="140574"/>
            </a:solidFill>
            <a:prstDash val="sysDot"/>
            <a:headEnd type="oval" len="lg" w="lg"/>
            <a:tailEnd type="oval" len="lg" w="lg"/>
          </a:ln>
        </p:spPr>
      </p:sp>
      <p:sp>
        <p:nvSpPr>
          <p:cNvPr name="AutoShape 15" id="15"/>
          <p:cNvSpPr/>
          <p:nvPr/>
        </p:nvSpPr>
        <p:spPr>
          <a:xfrm>
            <a:off x="9710258" y="5519749"/>
            <a:ext cx="4559417" cy="1199343"/>
          </a:xfrm>
          <a:prstGeom prst="line">
            <a:avLst/>
          </a:prstGeom>
          <a:ln cap="flat" w="19050">
            <a:solidFill>
              <a:srgbClr val="140574"/>
            </a:solidFill>
            <a:prstDash val="sysDot"/>
            <a:headEnd type="oval" len="lg" w="lg"/>
            <a:tailEnd type="oval" len="lg" w="lg"/>
          </a:ln>
        </p:spPr>
      </p:sp>
      <p:grpSp>
        <p:nvGrpSpPr>
          <p:cNvPr name="Group 16" id="16"/>
          <p:cNvGrpSpPr/>
          <p:nvPr/>
        </p:nvGrpSpPr>
        <p:grpSpPr>
          <a:xfrm rot="0">
            <a:off x="212206" y="5127311"/>
            <a:ext cx="4238151" cy="784876"/>
            <a:chOff x="0" y="0"/>
            <a:chExt cx="5650868" cy="1046502"/>
          </a:xfrm>
        </p:grpSpPr>
        <p:sp>
          <p:nvSpPr>
            <p:cNvPr name="Freeform 17" id="17"/>
            <p:cNvSpPr/>
            <p:nvPr/>
          </p:nvSpPr>
          <p:spPr>
            <a:xfrm flipH="false" flipV="false" rot="0">
              <a:off x="0" y="0"/>
              <a:ext cx="5642902" cy="1046502"/>
            </a:xfrm>
            <a:custGeom>
              <a:avLst/>
              <a:gdLst/>
              <a:ahLst/>
              <a:cxnLst/>
              <a:rect r="r" b="b" t="t" l="l"/>
              <a:pathLst>
                <a:path h="1046502" w="5642902">
                  <a:moveTo>
                    <a:pt x="0" y="0"/>
                  </a:moveTo>
                  <a:lnTo>
                    <a:pt x="5642902" y="0"/>
                  </a:lnTo>
                  <a:lnTo>
                    <a:pt x="5642902" y="1046502"/>
                  </a:lnTo>
                  <a:lnTo>
                    <a:pt x="0" y="10465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10800000">
              <a:off x="2934309" y="0"/>
              <a:ext cx="2716559" cy="1032846"/>
            </a:xfrm>
            <a:custGeom>
              <a:avLst/>
              <a:gdLst/>
              <a:ahLst/>
              <a:cxnLst/>
              <a:rect r="r" b="b" t="t" l="l"/>
              <a:pathLst>
                <a:path h="1032846" w="2716559">
                  <a:moveTo>
                    <a:pt x="0" y="0"/>
                  </a:moveTo>
                  <a:lnTo>
                    <a:pt x="2716559" y="0"/>
                  </a:lnTo>
                  <a:lnTo>
                    <a:pt x="2716559" y="1032846"/>
                  </a:lnTo>
                  <a:lnTo>
                    <a:pt x="0" y="1032846"/>
                  </a:lnTo>
                  <a:lnTo>
                    <a:pt x="0" y="0"/>
                  </a:lnTo>
                  <a:close/>
                </a:path>
              </a:pathLst>
            </a:custGeom>
            <a:blipFill>
              <a:blip r:embed="rId7">
                <a:extLst>
                  <a:ext uri="{96DAC541-7B7A-43D3-8B79-37D633B846F1}">
                    <asvg:svgBlip xmlns:asvg="http://schemas.microsoft.com/office/drawing/2016/SVG/main" r:embed="rId8"/>
                  </a:ext>
                </a:extLst>
              </a:blip>
              <a:stretch>
                <a:fillRect l="0" t="0" r="-97275" b="0"/>
              </a:stretch>
            </a:blipFill>
          </p:spPr>
        </p:sp>
      </p:grpSp>
      <p:grpSp>
        <p:nvGrpSpPr>
          <p:cNvPr name="Group 19" id="19"/>
          <p:cNvGrpSpPr/>
          <p:nvPr/>
        </p:nvGrpSpPr>
        <p:grpSpPr>
          <a:xfrm rot="0">
            <a:off x="9275410" y="5127311"/>
            <a:ext cx="4238151" cy="784876"/>
            <a:chOff x="0" y="0"/>
            <a:chExt cx="5650868" cy="1046502"/>
          </a:xfrm>
        </p:grpSpPr>
        <p:sp>
          <p:nvSpPr>
            <p:cNvPr name="Freeform 20" id="20"/>
            <p:cNvSpPr/>
            <p:nvPr/>
          </p:nvSpPr>
          <p:spPr>
            <a:xfrm flipH="false" flipV="false" rot="0">
              <a:off x="0" y="0"/>
              <a:ext cx="5642902" cy="1046502"/>
            </a:xfrm>
            <a:custGeom>
              <a:avLst/>
              <a:gdLst/>
              <a:ahLst/>
              <a:cxnLst/>
              <a:rect r="r" b="b" t="t" l="l"/>
              <a:pathLst>
                <a:path h="1046502" w="5642902">
                  <a:moveTo>
                    <a:pt x="0" y="0"/>
                  </a:moveTo>
                  <a:lnTo>
                    <a:pt x="5642902" y="0"/>
                  </a:lnTo>
                  <a:lnTo>
                    <a:pt x="5642902" y="1046502"/>
                  </a:lnTo>
                  <a:lnTo>
                    <a:pt x="0" y="104650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10800000">
              <a:off x="2934309" y="0"/>
              <a:ext cx="2716559" cy="1032846"/>
            </a:xfrm>
            <a:custGeom>
              <a:avLst/>
              <a:gdLst/>
              <a:ahLst/>
              <a:cxnLst/>
              <a:rect r="r" b="b" t="t" l="l"/>
              <a:pathLst>
                <a:path h="1032846" w="2716559">
                  <a:moveTo>
                    <a:pt x="0" y="0"/>
                  </a:moveTo>
                  <a:lnTo>
                    <a:pt x="2716559" y="0"/>
                  </a:lnTo>
                  <a:lnTo>
                    <a:pt x="2716559" y="1032846"/>
                  </a:lnTo>
                  <a:lnTo>
                    <a:pt x="0" y="1032846"/>
                  </a:lnTo>
                  <a:lnTo>
                    <a:pt x="0" y="0"/>
                  </a:lnTo>
                  <a:close/>
                </a:path>
              </a:pathLst>
            </a:custGeom>
            <a:blipFill>
              <a:blip r:embed="rId11">
                <a:extLst>
                  <a:ext uri="{96DAC541-7B7A-43D3-8B79-37D633B846F1}">
                    <asvg:svgBlip xmlns:asvg="http://schemas.microsoft.com/office/drawing/2016/SVG/main" r:embed="rId12"/>
                  </a:ext>
                </a:extLst>
              </a:blip>
              <a:stretch>
                <a:fillRect l="0" t="0" r="-97275" b="0"/>
              </a:stretch>
            </a:blipFill>
          </p:spPr>
        </p:sp>
      </p:grpSp>
      <p:grpSp>
        <p:nvGrpSpPr>
          <p:cNvPr name="Group 22" id="22"/>
          <p:cNvGrpSpPr/>
          <p:nvPr/>
        </p:nvGrpSpPr>
        <p:grpSpPr>
          <a:xfrm rot="0">
            <a:off x="4743808" y="6331775"/>
            <a:ext cx="4238151" cy="784876"/>
            <a:chOff x="0" y="0"/>
            <a:chExt cx="5650868" cy="1046502"/>
          </a:xfrm>
        </p:grpSpPr>
        <p:sp>
          <p:nvSpPr>
            <p:cNvPr name="Freeform 23" id="23"/>
            <p:cNvSpPr/>
            <p:nvPr/>
          </p:nvSpPr>
          <p:spPr>
            <a:xfrm flipH="false" flipV="false" rot="0">
              <a:off x="0" y="0"/>
              <a:ext cx="5642902" cy="1046502"/>
            </a:xfrm>
            <a:custGeom>
              <a:avLst/>
              <a:gdLst/>
              <a:ahLst/>
              <a:cxnLst/>
              <a:rect r="r" b="b" t="t" l="l"/>
              <a:pathLst>
                <a:path h="1046502" w="5642902">
                  <a:moveTo>
                    <a:pt x="0" y="0"/>
                  </a:moveTo>
                  <a:lnTo>
                    <a:pt x="5642902" y="0"/>
                  </a:lnTo>
                  <a:lnTo>
                    <a:pt x="5642902" y="1046502"/>
                  </a:lnTo>
                  <a:lnTo>
                    <a:pt x="0" y="104650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10800000">
              <a:off x="2934309" y="0"/>
              <a:ext cx="2716559" cy="1032846"/>
            </a:xfrm>
            <a:custGeom>
              <a:avLst/>
              <a:gdLst/>
              <a:ahLst/>
              <a:cxnLst/>
              <a:rect r="r" b="b" t="t" l="l"/>
              <a:pathLst>
                <a:path h="1032846" w="2716559">
                  <a:moveTo>
                    <a:pt x="0" y="0"/>
                  </a:moveTo>
                  <a:lnTo>
                    <a:pt x="2716559" y="0"/>
                  </a:lnTo>
                  <a:lnTo>
                    <a:pt x="2716559" y="1032846"/>
                  </a:lnTo>
                  <a:lnTo>
                    <a:pt x="0" y="1032846"/>
                  </a:lnTo>
                  <a:lnTo>
                    <a:pt x="0" y="0"/>
                  </a:lnTo>
                  <a:close/>
                </a:path>
              </a:pathLst>
            </a:custGeom>
            <a:blipFill>
              <a:blip r:embed="rId15">
                <a:extLst>
                  <a:ext uri="{96DAC541-7B7A-43D3-8B79-37D633B846F1}">
                    <asvg:svgBlip xmlns:asvg="http://schemas.microsoft.com/office/drawing/2016/SVG/main" r:embed="rId16"/>
                  </a:ext>
                </a:extLst>
              </a:blip>
              <a:stretch>
                <a:fillRect l="0" t="0" r="-97275" b="0"/>
              </a:stretch>
            </a:blipFill>
          </p:spPr>
        </p:sp>
      </p:grpSp>
      <p:sp>
        <p:nvSpPr>
          <p:cNvPr name="AutoShape 25" id="25"/>
          <p:cNvSpPr/>
          <p:nvPr/>
        </p:nvSpPr>
        <p:spPr>
          <a:xfrm flipV="true">
            <a:off x="14269675" y="3460357"/>
            <a:ext cx="5720648" cy="3263856"/>
          </a:xfrm>
          <a:prstGeom prst="line">
            <a:avLst/>
          </a:prstGeom>
          <a:ln cap="flat" w="19050">
            <a:gradFill>
              <a:gsLst>
                <a:gs pos="0">
                  <a:srgbClr val="041F60">
                    <a:alpha val="100000"/>
                  </a:srgbClr>
                </a:gs>
                <a:gs pos="50000">
                  <a:srgbClr val="041F60">
                    <a:alpha val="0"/>
                  </a:srgbClr>
                </a:gs>
                <a:gs pos="100000">
                  <a:srgbClr val="041F60">
                    <a:alpha val="0"/>
                  </a:srgbClr>
                </a:gs>
              </a:gsLst>
              <a:lin ang="0"/>
            </a:gradFill>
            <a:prstDash val="sysDot"/>
            <a:headEnd type="oval" len="lg" w="lg"/>
            <a:tailEnd type="oval" len="lg" w="lg"/>
          </a:ln>
        </p:spPr>
      </p:sp>
      <p:grpSp>
        <p:nvGrpSpPr>
          <p:cNvPr name="Group 26" id="26"/>
          <p:cNvGrpSpPr/>
          <p:nvPr/>
        </p:nvGrpSpPr>
        <p:grpSpPr>
          <a:xfrm rot="0">
            <a:off x="13807012" y="6331775"/>
            <a:ext cx="4238151" cy="784876"/>
            <a:chOff x="0" y="0"/>
            <a:chExt cx="5650868" cy="1046502"/>
          </a:xfrm>
        </p:grpSpPr>
        <p:sp>
          <p:nvSpPr>
            <p:cNvPr name="Freeform 27" id="27"/>
            <p:cNvSpPr/>
            <p:nvPr/>
          </p:nvSpPr>
          <p:spPr>
            <a:xfrm flipH="false" flipV="false" rot="0">
              <a:off x="0" y="0"/>
              <a:ext cx="5642902" cy="1046502"/>
            </a:xfrm>
            <a:custGeom>
              <a:avLst/>
              <a:gdLst/>
              <a:ahLst/>
              <a:cxnLst/>
              <a:rect r="r" b="b" t="t" l="l"/>
              <a:pathLst>
                <a:path h="1046502" w="5642902">
                  <a:moveTo>
                    <a:pt x="0" y="0"/>
                  </a:moveTo>
                  <a:lnTo>
                    <a:pt x="5642902" y="0"/>
                  </a:lnTo>
                  <a:lnTo>
                    <a:pt x="5642902" y="1046502"/>
                  </a:lnTo>
                  <a:lnTo>
                    <a:pt x="0" y="104650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8" id="28"/>
            <p:cNvSpPr/>
            <p:nvPr/>
          </p:nvSpPr>
          <p:spPr>
            <a:xfrm flipH="false" flipV="false" rot="-10800000">
              <a:off x="2934309" y="0"/>
              <a:ext cx="2716559" cy="1032846"/>
            </a:xfrm>
            <a:custGeom>
              <a:avLst/>
              <a:gdLst/>
              <a:ahLst/>
              <a:cxnLst/>
              <a:rect r="r" b="b" t="t" l="l"/>
              <a:pathLst>
                <a:path h="1032846" w="2716559">
                  <a:moveTo>
                    <a:pt x="0" y="0"/>
                  </a:moveTo>
                  <a:lnTo>
                    <a:pt x="2716559" y="0"/>
                  </a:lnTo>
                  <a:lnTo>
                    <a:pt x="2716559" y="1032846"/>
                  </a:lnTo>
                  <a:lnTo>
                    <a:pt x="0" y="1032846"/>
                  </a:lnTo>
                  <a:lnTo>
                    <a:pt x="0" y="0"/>
                  </a:lnTo>
                  <a:close/>
                </a:path>
              </a:pathLst>
            </a:custGeom>
            <a:blipFill>
              <a:blip r:embed="rId19">
                <a:extLst>
                  <a:ext uri="{96DAC541-7B7A-43D3-8B79-37D633B846F1}">
                    <asvg:svgBlip xmlns:asvg="http://schemas.microsoft.com/office/drawing/2016/SVG/main" r:embed="rId20"/>
                  </a:ext>
                </a:extLst>
              </a:blip>
              <a:stretch>
                <a:fillRect l="0" t="0" r="-97275" b="0"/>
              </a:stretch>
            </a:blipFill>
          </p:spPr>
        </p:sp>
      </p:grpSp>
      <p:sp>
        <p:nvSpPr>
          <p:cNvPr name="Freeform 29" id="29"/>
          <p:cNvSpPr/>
          <p:nvPr/>
        </p:nvSpPr>
        <p:spPr>
          <a:xfrm flipH="false" flipV="false" rot="0">
            <a:off x="342619" y="5237126"/>
            <a:ext cx="541481" cy="541481"/>
          </a:xfrm>
          <a:custGeom>
            <a:avLst/>
            <a:gdLst/>
            <a:ahLst/>
            <a:cxnLst/>
            <a:rect r="r" b="b" t="t" l="l"/>
            <a:pathLst>
              <a:path h="541481" w="541481">
                <a:moveTo>
                  <a:pt x="0" y="0"/>
                </a:moveTo>
                <a:lnTo>
                  <a:pt x="541481" y="0"/>
                </a:lnTo>
                <a:lnTo>
                  <a:pt x="541481" y="541481"/>
                </a:lnTo>
                <a:lnTo>
                  <a:pt x="0" y="54148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0" id="30"/>
          <p:cNvSpPr/>
          <p:nvPr/>
        </p:nvSpPr>
        <p:spPr>
          <a:xfrm flipH="false" flipV="false" rot="0">
            <a:off x="4933933" y="6514369"/>
            <a:ext cx="484987" cy="487647"/>
          </a:xfrm>
          <a:custGeom>
            <a:avLst/>
            <a:gdLst/>
            <a:ahLst/>
            <a:cxnLst/>
            <a:rect r="r" b="b" t="t" l="l"/>
            <a:pathLst>
              <a:path h="487647" w="484987">
                <a:moveTo>
                  <a:pt x="0" y="0"/>
                </a:moveTo>
                <a:lnTo>
                  <a:pt x="484987" y="0"/>
                </a:lnTo>
                <a:lnTo>
                  <a:pt x="484987" y="487648"/>
                </a:lnTo>
                <a:lnTo>
                  <a:pt x="0" y="48764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1" id="31"/>
          <p:cNvSpPr/>
          <p:nvPr/>
        </p:nvSpPr>
        <p:spPr>
          <a:xfrm flipH="false" flipV="false" rot="0">
            <a:off x="9406107" y="5237126"/>
            <a:ext cx="561262" cy="561262"/>
          </a:xfrm>
          <a:custGeom>
            <a:avLst/>
            <a:gdLst/>
            <a:ahLst/>
            <a:cxnLst/>
            <a:rect r="r" b="b" t="t" l="l"/>
            <a:pathLst>
              <a:path h="561262" w="561262">
                <a:moveTo>
                  <a:pt x="0" y="0"/>
                </a:moveTo>
                <a:lnTo>
                  <a:pt x="561262" y="0"/>
                </a:lnTo>
                <a:lnTo>
                  <a:pt x="561262" y="561262"/>
                </a:lnTo>
                <a:lnTo>
                  <a:pt x="0" y="5612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2" id="32"/>
          <p:cNvSpPr/>
          <p:nvPr/>
        </p:nvSpPr>
        <p:spPr>
          <a:xfrm flipH="false" flipV="false" rot="0">
            <a:off x="13979101" y="6481381"/>
            <a:ext cx="581149" cy="426418"/>
          </a:xfrm>
          <a:custGeom>
            <a:avLst/>
            <a:gdLst/>
            <a:ahLst/>
            <a:cxnLst/>
            <a:rect r="r" b="b" t="t" l="l"/>
            <a:pathLst>
              <a:path h="426418" w="581149">
                <a:moveTo>
                  <a:pt x="0" y="0"/>
                </a:moveTo>
                <a:lnTo>
                  <a:pt x="581149" y="0"/>
                </a:lnTo>
                <a:lnTo>
                  <a:pt x="581149" y="426418"/>
                </a:lnTo>
                <a:lnTo>
                  <a:pt x="0" y="42641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33" id="33"/>
          <p:cNvSpPr txBox="true"/>
          <p:nvPr/>
        </p:nvSpPr>
        <p:spPr>
          <a:xfrm rot="0">
            <a:off x="4550290" y="407680"/>
            <a:ext cx="11158028"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THEORETICAL FRAMEWORK</a:t>
            </a:r>
          </a:p>
        </p:txBody>
      </p:sp>
      <p:sp>
        <p:nvSpPr>
          <p:cNvPr name="TextBox 34" id="34"/>
          <p:cNvSpPr txBox="true"/>
          <p:nvPr/>
        </p:nvSpPr>
        <p:spPr>
          <a:xfrm rot="0">
            <a:off x="1281913" y="5218792"/>
            <a:ext cx="2470372" cy="568624"/>
          </a:xfrm>
          <a:prstGeom prst="rect">
            <a:avLst/>
          </a:prstGeom>
        </p:spPr>
        <p:txBody>
          <a:bodyPr anchor="t" rtlCol="false" tIns="0" lIns="0" bIns="0" rIns="0">
            <a:spAutoFit/>
          </a:bodyPr>
          <a:lstStyle/>
          <a:p>
            <a:pPr algn="l">
              <a:lnSpc>
                <a:spcPts val="2201"/>
              </a:lnSpc>
            </a:pPr>
            <a:r>
              <a:rPr lang="en-US" sz="1914" b="true">
                <a:solidFill>
                  <a:srgbClr val="041F60"/>
                </a:solidFill>
                <a:latin typeface="Poppins Semi-Bold"/>
                <a:ea typeface="Poppins Semi-Bold"/>
                <a:cs typeface="Poppins Semi-Bold"/>
                <a:sym typeface="Poppins Semi-Bold"/>
              </a:rPr>
              <a:t>Internet of Things (IoT)</a:t>
            </a:r>
          </a:p>
        </p:txBody>
      </p:sp>
      <p:sp>
        <p:nvSpPr>
          <p:cNvPr name="TextBox 35" id="35"/>
          <p:cNvSpPr txBox="true"/>
          <p:nvPr/>
        </p:nvSpPr>
        <p:spPr>
          <a:xfrm rot="0">
            <a:off x="8499473" y="6576472"/>
            <a:ext cx="462228" cy="272941"/>
          </a:xfrm>
          <a:prstGeom prst="rect">
            <a:avLst/>
          </a:prstGeom>
        </p:spPr>
        <p:txBody>
          <a:bodyPr anchor="t" rtlCol="false" tIns="0" lIns="0" bIns="0" rIns="0">
            <a:spAutoFit/>
          </a:bodyPr>
          <a:lstStyle/>
          <a:p>
            <a:pPr algn="ctr">
              <a:lnSpc>
                <a:spcPts val="1956"/>
              </a:lnSpc>
            </a:pPr>
            <a:r>
              <a:rPr lang="en-US" sz="1701">
                <a:solidFill>
                  <a:srgbClr val="041F60"/>
                </a:solidFill>
                <a:latin typeface="Poppins"/>
                <a:ea typeface="Poppins"/>
                <a:cs typeface="Poppins"/>
                <a:sym typeface="Poppins"/>
              </a:rPr>
              <a:t>2</a:t>
            </a:r>
          </a:p>
        </p:txBody>
      </p:sp>
      <p:sp>
        <p:nvSpPr>
          <p:cNvPr name="TextBox 36" id="36"/>
          <p:cNvSpPr txBox="true"/>
          <p:nvPr/>
        </p:nvSpPr>
        <p:spPr>
          <a:xfrm rot="0">
            <a:off x="3967871" y="5373754"/>
            <a:ext cx="462228" cy="272941"/>
          </a:xfrm>
          <a:prstGeom prst="rect">
            <a:avLst/>
          </a:prstGeom>
        </p:spPr>
        <p:txBody>
          <a:bodyPr anchor="t" rtlCol="false" tIns="0" lIns="0" bIns="0" rIns="0">
            <a:spAutoFit/>
          </a:bodyPr>
          <a:lstStyle/>
          <a:p>
            <a:pPr algn="ctr">
              <a:lnSpc>
                <a:spcPts val="1956"/>
              </a:lnSpc>
            </a:pPr>
            <a:r>
              <a:rPr lang="en-US" sz="1701">
                <a:solidFill>
                  <a:srgbClr val="041F60"/>
                </a:solidFill>
                <a:latin typeface="Poppins"/>
                <a:ea typeface="Poppins"/>
                <a:cs typeface="Poppins"/>
                <a:sym typeface="Poppins"/>
              </a:rPr>
              <a:t>1</a:t>
            </a:r>
          </a:p>
        </p:txBody>
      </p:sp>
      <p:sp>
        <p:nvSpPr>
          <p:cNvPr name="TextBox 37" id="37"/>
          <p:cNvSpPr txBox="true"/>
          <p:nvPr/>
        </p:nvSpPr>
        <p:spPr>
          <a:xfrm rot="0">
            <a:off x="13044470" y="5373754"/>
            <a:ext cx="462228" cy="272941"/>
          </a:xfrm>
          <a:prstGeom prst="rect">
            <a:avLst/>
          </a:prstGeom>
        </p:spPr>
        <p:txBody>
          <a:bodyPr anchor="t" rtlCol="false" tIns="0" lIns="0" bIns="0" rIns="0">
            <a:spAutoFit/>
          </a:bodyPr>
          <a:lstStyle/>
          <a:p>
            <a:pPr algn="ctr">
              <a:lnSpc>
                <a:spcPts val="1956"/>
              </a:lnSpc>
            </a:pPr>
            <a:r>
              <a:rPr lang="en-US" sz="1701">
                <a:solidFill>
                  <a:srgbClr val="041F60"/>
                </a:solidFill>
                <a:latin typeface="Poppins"/>
                <a:ea typeface="Poppins"/>
                <a:cs typeface="Poppins"/>
                <a:sym typeface="Poppins"/>
              </a:rPr>
              <a:t>3</a:t>
            </a:r>
          </a:p>
        </p:txBody>
      </p:sp>
      <p:sp>
        <p:nvSpPr>
          <p:cNvPr name="TextBox 38" id="38"/>
          <p:cNvSpPr txBox="true"/>
          <p:nvPr/>
        </p:nvSpPr>
        <p:spPr>
          <a:xfrm rot="0">
            <a:off x="5847545" y="6570128"/>
            <a:ext cx="2470372" cy="295152"/>
          </a:xfrm>
          <a:prstGeom prst="rect">
            <a:avLst/>
          </a:prstGeom>
        </p:spPr>
        <p:txBody>
          <a:bodyPr anchor="t" rtlCol="false" tIns="0" lIns="0" bIns="0" rIns="0">
            <a:spAutoFit/>
          </a:bodyPr>
          <a:lstStyle/>
          <a:p>
            <a:pPr algn="l">
              <a:lnSpc>
                <a:spcPts val="2201"/>
              </a:lnSpc>
            </a:pPr>
            <a:r>
              <a:rPr lang="en-US" sz="1914" b="true">
                <a:solidFill>
                  <a:srgbClr val="041F60"/>
                </a:solidFill>
                <a:latin typeface="Poppins Semi-Bold"/>
                <a:ea typeface="Poppins Semi-Bold"/>
                <a:cs typeface="Poppins Semi-Bold"/>
                <a:sym typeface="Poppins Semi-Bold"/>
              </a:rPr>
              <a:t>Cloud Comput</a:t>
            </a:r>
            <a:r>
              <a:rPr lang="en-US" b="true" sz="1914">
                <a:solidFill>
                  <a:srgbClr val="041F60"/>
                </a:solidFill>
                <a:latin typeface="Poppins Semi-Bold"/>
                <a:ea typeface="Poppins Semi-Bold"/>
                <a:cs typeface="Poppins Semi-Bold"/>
                <a:sym typeface="Poppins Semi-Bold"/>
              </a:rPr>
              <a:t>ing</a:t>
            </a:r>
          </a:p>
        </p:txBody>
      </p:sp>
      <p:sp>
        <p:nvSpPr>
          <p:cNvPr name="TextBox 39" id="39"/>
          <p:cNvSpPr txBox="true"/>
          <p:nvPr/>
        </p:nvSpPr>
        <p:spPr>
          <a:xfrm rot="0">
            <a:off x="14920583" y="6433392"/>
            <a:ext cx="2470372" cy="568624"/>
          </a:xfrm>
          <a:prstGeom prst="rect">
            <a:avLst/>
          </a:prstGeom>
        </p:spPr>
        <p:txBody>
          <a:bodyPr anchor="t" rtlCol="false" tIns="0" lIns="0" bIns="0" rIns="0">
            <a:spAutoFit/>
          </a:bodyPr>
          <a:lstStyle/>
          <a:p>
            <a:pPr algn="l">
              <a:lnSpc>
                <a:spcPts val="2201"/>
              </a:lnSpc>
            </a:pPr>
            <a:r>
              <a:rPr lang="en-US" sz="1914" b="true">
                <a:solidFill>
                  <a:srgbClr val="041F60"/>
                </a:solidFill>
                <a:latin typeface="Poppins Semi-Bold"/>
                <a:ea typeface="Poppins Semi-Bold"/>
                <a:cs typeface="Poppins Semi-Bold"/>
                <a:sym typeface="Poppins Semi-Bold"/>
              </a:rPr>
              <a:t>Authentica</a:t>
            </a:r>
            <a:r>
              <a:rPr lang="en-US" b="true" sz="1914">
                <a:solidFill>
                  <a:srgbClr val="041F60"/>
                </a:solidFill>
                <a:latin typeface="Poppins Semi-Bold"/>
                <a:ea typeface="Poppins Semi-Bold"/>
                <a:cs typeface="Poppins Semi-Bold"/>
                <a:sym typeface="Poppins Semi-Bold"/>
              </a:rPr>
              <a:t>tion (OTP)</a:t>
            </a:r>
          </a:p>
        </p:txBody>
      </p:sp>
      <p:sp>
        <p:nvSpPr>
          <p:cNvPr name="TextBox 40" id="40"/>
          <p:cNvSpPr txBox="true"/>
          <p:nvPr/>
        </p:nvSpPr>
        <p:spPr>
          <a:xfrm rot="0">
            <a:off x="10318171" y="5218792"/>
            <a:ext cx="2470372" cy="568624"/>
          </a:xfrm>
          <a:prstGeom prst="rect">
            <a:avLst/>
          </a:prstGeom>
        </p:spPr>
        <p:txBody>
          <a:bodyPr anchor="t" rtlCol="false" tIns="0" lIns="0" bIns="0" rIns="0">
            <a:spAutoFit/>
          </a:bodyPr>
          <a:lstStyle/>
          <a:p>
            <a:pPr algn="l">
              <a:lnSpc>
                <a:spcPts val="2201"/>
              </a:lnSpc>
            </a:pPr>
            <a:r>
              <a:rPr lang="en-US" sz="1914" b="true">
                <a:solidFill>
                  <a:srgbClr val="041F60"/>
                </a:solidFill>
                <a:latin typeface="Poppins Semi-Bold"/>
                <a:ea typeface="Poppins Semi-Bold"/>
                <a:cs typeface="Poppins Semi-Bold"/>
                <a:sym typeface="Poppins Semi-Bold"/>
              </a:rPr>
              <a:t>Client-Server Architectur</a:t>
            </a:r>
            <a:r>
              <a:rPr lang="en-US" b="true" sz="1914">
                <a:solidFill>
                  <a:srgbClr val="041F60"/>
                </a:solidFill>
                <a:latin typeface="Poppins Semi-Bold"/>
                <a:ea typeface="Poppins Semi-Bold"/>
                <a:cs typeface="Poppins Semi-Bold"/>
                <a:sym typeface="Poppins Semi-Bold"/>
              </a:rPr>
              <a:t>e</a:t>
            </a:r>
          </a:p>
        </p:txBody>
      </p:sp>
      <p:sp>
        <p:nvSpPr>
          <p:cNvPr name="TextBox 41" id="41"/>
          <p:cNvSpPr txBox="true"/>
          <p:nvPr/>
        </p:nvSpPr>
        <p:spPr>
          <a:xfrm rot="0">
            <a:off x="407991" y="2997298"/>
            <a:ext cx="3620478" cy="1816898"/>
          </a:xfrm>
          <a:prstGeom prst="rect">
            <a:avLst/>
          </a:prstGeom>
        </p:spPr>
        <p:txBody>
          <a:bodyPr anchor="t" rtlCol="false" tIns="0" lIns="0" bIns="0" rIns="0">
            <a:spAutoFit/>
          </a:bodyPr>
          <a:lstStyle/>
          <a:p>
            <a:pPr algn="l">
              <a:lnSpc>
                <a:spcPts val="2871"/>
              </a:lnSpc>
            </a:pPr>
            <a:r>
              <a:rPr lang="en-US" sz="1914">
                <a:solidFill>
                  <a:srgbClr val="000000"/>
                </a:solidFill>
                <a:latin typeface="Poppins"/>
                <a:ea typeface="Poppins"/>
                <a:cs typeface="Poppins"/>
                <a:sym typeface="Poppins"/>
              </a:rPr>
              <a:t>The</a:t>
            </a:r>
            <a:r>
              <a:rPr lang="en-US" sz="1914">
                <a:solidFill>
                  <a:srgbClr val="000000"/>
                </a:solidFill>
                <a:latin typeface="Poppins"/>
                <a:ea typeface="Poppins"/>
                <a:cs typeface="Poppins"/>
                <a:sym typeface="Poppins"/>
              </a:rPr>
              <a:t> foundation for connecting physical devices (lockers) to the internet for automation and real-time monitoring.</a:t>
            </a:r>
          </a:p>
        </p:txBody>
      </p:sp>
      <p:sp>
        <p:nvSpPr>
          <p:cNvPr name="TextBox 42" id="42"/>
          <p:cNvSpPr txBox="true"/>
          <p:nvPr/>
        </p:nvSpPr>
        <p:spPr>
          <a:xfrm rot="0">
            <a:off x="4973624" y="7382749"/>
            <a:ext cx="3620478" cy="1816898"/>
          </a:xfrm>
          <a:prstGeom prst="rect">
            <a:avLst/>
          </a:prstGeom>
        </p:spPr>
        <p:txBody>
          <a:bodyPr anchor="t" rtlCol="false" tIns="0" lIns="0" bIns="0" rIns="0">
            <a:spAutoFit/>
          </a:bodyPr>
          <a:lstStyle/>
          <a:p>
            <a:pPr algn="l">
              <a:lnSpc>
                <a:spcPts val="2871"/>
              </a:lnSpc>
            </a:pPr>
            <a:r>
              <a:rPr lang="en-US" sz="1914">
                <a:solidFill>
                  <a:srgbClr val="000000"/>
                </a:solidFill>
                <a:latin typeface="Poppins"/>
                <a:ea typeface="Poppins"/>
                <a:cs typeface="Poppins"/>
                <a:sym typeface="Poppins"/>
              </a:rPr>
              <a:t>Us</a:t>
            </a:r>
            <a:r>
              <a:rPr lang="en-US" sz="1914">
                <a:solidFill>
                  <a:srgbClr val="000000"/>
                </a:solidFill>
                <a:latin typeface="Poppins"/>
                <a:ea typeface="Poppins"/>
                <a:cs typeface="Poppins"/>
                <a:sym typeface="Poppins"/>
              </a:rPr>
              <a:t>es cloud backend services (Supabase) to manage data scalability and reduce the need for complex local servers.</a:t>
            </a:r>
          </a:p>
        </p:txBody>
      </p:sp>
      <p:sp>
        <p:nvSpPr>
          <p:cNvPr name="TextBox 43" id="43"/>
          <p:cNvSpPr txBox="true"/>
          <p:nvPr/>
        </p:nvSpPr>
        <p:spPr>
          <a:xfrm rot="0">
            <a:off x="14046662" y="7382749"/>
            <a:ext cx="3620478" cy="1816898"/>
          </a:xfrm>
          <a:prstGeom prst="rect">
            <a:avLst/>
          </a:prstGeom>
        </p:spPr>
        <p:txBody>
          <a:bodyPr anchor="t" rtlCol="false" tIns="0" lIns="0" bIns="0" rIns="0">
            <a:spAutoFit/>
          </a:bodyPr>
          <a:lstStyle/>
          <a:p>
            <a:pPr algn="l">
              <a:lnSpc>
                <a:spcPts val="2871"/>
              </a:lnSpc>
            </a:pPr>
            <a:r>
              <a:rPr lang="en-US" sz="1914">
                <a:solidFill>
                  <a:srgbClr val="000000"/>
                </a:solidFill>
                <a:latin typeface="Poppins"/>
                <a:ea typeface="Poppins"/>
                <a:cs typeface="Poppins"/>
                <a:sym typeface="Poppins"/>
              </a:rPr>
              <a:t>Impl</a:t>
            </a:r>
            <a:r>
              <a:rPr lang="en-US" sz="1914">
                <a:solidFill>
                  <a:srgbClr val="000000"/>
                </a:solidFill>
                <a:latin typeface="Poppins"/>
                <a:ea typeface="Poppins"/>
                <a:cs typeface="Poppins"/>
                <a:sym typeface="Poppins"/>
              </a:rPr>
              <a:t>ements One-Time Passwords as a time-sensitive security mechanism to prevent unauthorized access.</a:t>
            </a:r>
          </a:p>
        </p:txBody>
      </p:sp>
      <p:sp>
        <p:nvSpPr>
          <p:cNvPr name="TextBox 44" id="44"/>
          <p:cNvSpPr txBox="true"/>
          <p:nvPr/>
        </p:nvSpPr>
        <p:spPr>
          <a:xfrm rot="0">
            <a:off x="9444249" y="2997298"/>
            <a:ext cx="3620478" cy="1816898"/>
          </a:xfrm>
          <a:prstGeom prst="rect">
            <a:avLst/>
          </a:prstGeom>
        </p:spPr>
        <p:txBody>
          <a:bodyPr anchor="t" rtlCol="false" tIns="0" lIns="0" bIns="0" rIns="0">
            <a:spAutoFit/>
          </a:bodyPr>
          <a:lstStyle/>
          <a:p>
            <a:pPr algn="l">
              <a:lnSpc>
                <a:spcPts val="2871"/>
              </a:lnSpc>
            </a:pPr>
            <a:r>
              <a:rPr lang="en-US" sz="1914">
                <a:solidFill>
                  <a:srgbClr val="000000"/>
                </a:solidFill>
                <a:latin typeface="Poppins"/>
                <a:ea typeface="Poppins"/>
                <a:cs typeface="Poppins"/>
                <a:sym typeface="Poppins"/>
              </a:rPr>
              <a:t>Ad</a:t>
            </a:r>
            <a:r>
              <a:rPr lang="en-US" sz="1914">
                <a:solidFill>
                  <a:srgbClr val="000000"/>
                </a:solidFill>
                <a:latin typeface="Poppins"/>
                <a:ea typeface="Poppins"/>
                <a:cs typeface="Poppins"/>
                <a:sym typeface="Poppins"/>
              </a:rPr>
              <a:t>opts a RESTful design where the Mobile App (Client) communicates via HTTP requests with the ESP32 and Database (Servers).</a:t>
            </a:r>
          </a:p>
        </p:txBody>
      </p:sp>
      <p:sp>
        <p:nvSpPr>
          <p:cNvPr name="TextBox 45" id="45"/>
          <p:cNvSpPr txBox="true"/>
          <p:nvPr/>
        </p:nvSpPr>
        <p:spPr>
          <a:xfrm rot="0">
            <a:off x="17571930" y="6560603"/>
            <a:ext cx="462228" cy="272941"/>
          </a:xfrm>
          <a:prstGeom prst="rect">
            <a:avLst/>
          </a:prstGeom>
        </p:spPr>
        <p:txBody>
          <a:bodyPr anchor="t" rtlCol="false" tIns="0" lIns="0" bIns="0" rIns="0">
            <a:spAutoFit/>
          </a:bodyPr>
          <a:lstStyle/>
          <a:p>
            <a:pPr algn="ctr">
              <a:lnSpc>
                <a:spcPts val="1956"/>
              </a:lnSpc>
            </a:pPr>
            <a:r>
              <a:rPr lang="en-US" sz="1701">
                <a:solidFill>
                  <a:srgbClr val="041F60"/>
                </a:solidFill>
                <a:latin typeface="Poppins"/>
                <a:ea typeface="Poppins"/>
                <a:cs typeface="Poppins"/>
                <a:sym typeface="Poppins"/>
              </a:rPr>
              <a:t>4</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TextBox 9" id="9"/>
          <p:cNvSpPr txBox="true"/>
          <p:nvPr/>
        </p:nvSpPr>
        <p:spPr>
          <a:xfrm rot="0">
            <a:off x="4550290" y="407680"/>
            <a:ext cx="11704824"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RESEARCH GAPS &amp; SOLUTIONS</a:t>
            </a:r>
          </a:p>
        </p:txBody>
      </p:sp>
      <p:grpSp>
        <p:nvGrpSpPr>
          <p:cNvPr name="Group 10" id="10"/>
          <p:cNvGrpSpPr/>
          <p:nvPr/>
        </p:nvGrpSpPr>
        <p:grpSpPr>
          <a:xfrm rot="0">
            <a:off x="1207121" y="2488850"/>
            <a:ext cx="5626122" cy="3258611"/>
            <a:chOff x="0" y="0"/>
            <a:chExt cx="2326242" cy="1347344"/>
          </a:xfrm>
        </p:grpSpPr>
        <p:sp>
          <p:nvSpPr>
            <p:cNvPr name="Freeform 11" id="11"/>
            <p:cNvSpPr/>
            <p:nvPr/>
          </p:nvSpPr>
          <p:spPr>
            <a:xfrm flipH="false" flipV="false" rot="0">
              <a:off x="40002" y="45156"/>
              <a:ext cx="2286240" cy="1301482"/>
            </a:xfrm>
            <a:custGeom>
              <a:avLst/>
              <a:gdLst/>
              <a:ahLst/>
              <a:cxnLst/>
              <a:rect r="r" b="b" t="t" l="l"/>
              <a:pathLst>
                <a:path h="1301482" w="2286240">
                  <a:moveTo>
                    <a:pt x="638" y="1271708"/>
                  </a:moveTo>
                  <a:cubicBezTo>
                    <a:pt x="-1902" y="1280598"/>
                    <a:pt x="3178" y="1286948"/>
                    <a:pt x="15227" y="1288218"/>
                  </a:cubicBezTo>
                  <a:cubicBezTo>
                    <a:pt x="29070" y="1289488"/>
                    <a:pt x="41184" y="1289488"/>
                    <a:pt x="55027" y="1289488"/>
                  </a:cubicBezTo>
                  <a:cubicBezTo>
                    <a:pt x="110401" y="1290758"/>
                    <a:pt x="165776" y="1290758"/>
                    <a:pt x="222880" y="1292028"/>
                  </a:cubicBezTo>
                  <a:cubicBezTo>
                    <a:pt x="254028" y="1293298"/>
                    <a:pt x="285176" y="1294568"/>
                    <a:pt x="314594" y="1295838"/>
                  </a:cubicBezTo>
                  <a:cubicBezTo>
                    <a:pt x="366507" y="1297108"/>
                    <a:pt x="416690" y="1297108"/>
                    <a:pt x="468604" y="1298378"/>
                  </a:cubicBezTo>
                  <a:cubicBezTo>
                    <a:pt x="489369" y="1298378"/>
                    <a:pt x="508404" y="1298378"/>
                    <a:pt x="529169" y="1297108"/>
                  </a:cubicBezTo>
                  <a:cubicBezTo>
                    <a:pt x="537821" y="1297108"/>
                    <a:pt x="548204" y="1295838"/>
                    <a:pt x="556856" y="1295838"/>
                  </a:cubicBezTo>
                  <a:cubicBezTo>
                    <a:pt x="591465" y="1297108"/>
                    <a:pt x="1283644" y="1288218"/>
                    <a:pt x="1318253" y="1289488"/>
                  </a:cubicBezTo>
                  <a:cubicBezTo>
                    <a:pt x="1366705" y="1290758"/>
                    <a:pt x="1499949" y="1290758"/>
                    <a:pt x="1548402" y="1290758"/>
                  </a:cubicBezTo>
                  <a:cubicBezTo>
                    <a:pt x="1567437" y="1290758"/>
                    <a:pt x="1584741" y="1289488"/>
                    <a:pt x="1603776" y="1289488"/>
                  </a:cubicBezTo>
                  <a:lnTo>
                    <a:pt x="1697220" y="1293298"/>
                  </a:lnTo>
                  <a:cubicBezTo>
                    <a:pt x="1764708" y="1295838"/>
                    <a:pt x="1830465" y="1293298"/>
                    <a:pt x="1897952" y="1297108"/>
                  </a:cubicBezTo>
                  <a:cubicBezTo>
                    <a:pt x="2010431" y="1302188"/>
                    <a:pt x="2124640" y="1295838"/>
                    <a:pt x="2222740" y="1300918"/>
                  </a:cubicBezTo>
                  <a:cubicBezTo>
                    <a:pt x="2243060" y="1302188"/>
                    <a:pt x="2263380" y="1300918"/>
                    <a:pt x="2286240" y="1300918"/>
                  </a:cubicBezTo>
                  <a:lnTo>
                    <a:pt x="2286240" y="1241228"/>
                  </a:lnTo>
                  <a:cubicBezTo>
                    <a:pt x="2284970" y="1185382"/>
                    <a:pt x="2283700" y="1139429"/>
                    <a:pt x="2283700" y="1090604"/>
                  </a:cubicBezTo>
                  <a:cubicBezTo>
                    <a:pt x="2283700" y="1034121"/>
                    <a:pt x="2287510" y="976680"/>
                    <a:pt x="2281160" y="920197"/>
                  </a:cubicBezTo>
                  <a:cubicBezTo>
                    <a:pt x="2273540" y="882860"/>
                    <a:pt x="2262110" y="146659"/>
                    <a:pt x="2262110" y="109323"/>
                  </a:cubicBezTo>
                  <a:cubicBezTo>
                    <a:pt x="2259570" y="83474"/>
                    <a:pt x="2258300" y="56669"/>
                    <a:pt x="2255760" y="30820"/>
                  </a:cubicBezTo>
                  <a:cubicBezTo>
                    <a:pt x="2255760" y="23161"/>
                    <a:pt x="2254490" y="15503"/>
                    <a:pt x="2253220" y="5644"/>
                  </a:cubicBezTo>
                  <a:cubicBezTo>
                    <a:pt x="2243060" y="3104"/>
                    <a:pt x="2234170" y="1834"/>
                    <a:pt x="2224010" y="564"/>
                  </a:cubicBezTo>
                  <a:cubicBezTo>
                    <a:pt x="2216390" y="-706"/>
                    <a:pt x="2208770" y="564"/>
                    <a:pt x="2202420" y="564"/>
                  </a:cubicBezTo>
                  <a:lnTo>
                    <a:pt x="6575" y="5644"/>
                  </a:lnTo>
                  <a:lnTo>
                    <a:pt x="638" y="1271708"/>
                  </a:lnTo>
                  <a:close/>
                </a:path>
              </a:pathLst>
            </a:custGeom>
            <a:solidFill>
              <a:srgbClr val="40C1CA"/>
            </a:solidFill>
          </p:spPr>
        </p:sp>
        <p:sp>
          <p:nvSpPr>
            <p:cNvPr name="Freeform 12" id="12"/>
            <p:cNvSpPr/>
            <p:nvPr/>
          </p:nvSpPr>
          <p:spPr>
            <a:xfrm flipH="false" flipV="false" rot="0">
              <a:off x="11430" y="16510"/>
              <a:ext cx="2265282" cy="1292734"/>
            </a:xfrm>
            <a:custGeom>
              <a:avLst/>
              <a:gdLst/>
              <a:ahLst/>
              <a:cxnLst/>
              <a:rect r="r" b="b" t="t" l="l"/>
              <a:pathLst>
                <a:path h="1292734" w="2265282">
                  <a:moveTo>
                    <a:pt x="2265282" y="1292734"/>
                  </a:moveTo>
                  <a:lnTo>
                    <a:pt x="0" y="1285114"/>
                  </a:lnTo>
                  <a:lnTo>
                    <a:pt x="0" y="459638"/>
                  </a:lnTo>
                  <a:lnTo>
                    <a:pt x="7620" y="20320"/>
                  </a:lnTo>
                  <a:lnTo>
                    <a:pt x="1130519" y="0"/>
                  </a:lnTo>
                  <a:lnTo>
                    <a:pt x="2243692" y="8890"/>
                  </a:lnTo>
                  <a:close/>
                </a:path>
              </a:pathLst>
            </a:custGeom>
            <a:solidFill>
              <a:srgbClr val="C7EBEE"/>
            </a:solidFill>
          </p:spPr>
        </p:sp>
        <p:sp>
          <p:nvSpPr>
            <p:cNvPr name="Freeform 13" id="13"/>
            <p:cNvSpPr/>
            <p:nvPr/>
          </p:nvSpPr>
          <p:spPr>
            <a:xfrm flipH="false" flipV="false" rot="0">
              <a:off x="-215" y="0"/>
              <a:ext cx="2289627" cy="1318698"/>
            </a:xfrm>
            <a:custGeom>
              <a:avLst/>
              <a:gdLst/>
              <a:ahLst/>
              <a:cxnLst/>
              <a:rect r="r" b="b" t="t" l="l"/>
              <a:pathLst>
                <a:path h="1318698" w="2289627">
                  <a:moveTo>
                    <a:pt x="2256607" y="21590"/>
                  </a:moveTo>
                  <a:cubicBezTo>
                    <a:pt x="2257877" y="34290"/>
                    <a:pt x="2257877" y="44450"/>
                    <a:pt x="2259147" y="53957"/>
                  </a:cubicBezTo>
                  <a:cubicBezTo>
                    <a:pt x="2261687" y="79806"/>
                    <a:pt x="2262957" y="106611"/>
                    <a:pt x="2265497" y="132460"/>
                  </a:cubicBezTo>
                  <a:cubicBezTo>
                    <a:pt x="2265497" y="169796"/>
                    <a:pt x="2278197" y="905997"/>
                    <a:pt x="2284547" y="943333"/>
                  </a:cubicBezTo>
                  <a:cubicBezTo>
                    <a:pt x="2290897" y="999817"/>
                    <a:pt x="2287087" y="1057258"/>
                    <a:pt x="2287087" y="1113741"/>
                  </a:cubicBezTo>
                  <a:cubicBezTo>
                    <a:pt x="2287087" y="1163523"/>
                    <a:pt x="2288357" y="1209476"/>
                    <a:pt x="2289627" y="1258444"/>
                  </a:cubicBezTo>
                  <a:lnTo>
                    <a:pt x="2289627" y="1318134"/>
                  </a:lnTo>
                  <a:cubicBezTo>
                    <a:pt x="2266767" y="1318134"/>
                    <a:pt x="2246447" y="1319404"/>
                    <a:pt x="2226127" y="1318134"/>
                  </a:cubicBezTo>
                  <a:cubicBezTo>
                    <a:pt x="2114675" y="1313054"/>
                    <a:pt x="2000465" y="1319404"/>
                    <a:pt x="1887986" y="1314324"/>
                  </a:cubicBezTo>
                  <a:cubicBezTo>
                    <a:pt x="1820499" y="1310514"/>
                    <a:pt x="1754742" y="1313054"/>
                    <a:pt x="1687254" y="1310514"/>
                  </a:cubicBezTo>
                  <a:lnTo>
                    <a:pt x="1593810" y="1306704"/>
                  </a:lnTo>
                  <a:cubicBezTo>
                    <a:pt x="1574775" y="1306704"/>
                    <a:pt x="1557471" y="1307974"/>
                    <a:pt x="1538436" y="1307974"/>
                  </a:cubicBezTo>
                  <a:cubicBezTo>
                    <a:pt x="1489983" y="1306704"/>
                    <a:pt x="1356739" y="1307974"/>
                    <a:pt x="1308287" y="1306704"/>
                  </a:cubicBezTo>
                  <a:cubicBezTo>
                    <a:pt x="1273678" y="1305434"/>
                    <a:pt x="581499" y="1314324"/>
                    <a:pt x="546890" y="1313054"/>
                  </a:cubicBezTo>
                  <a:cubicBezTo>
                    <a:pt x="538238" y="1313054"/>
                    <a:pt x="527856" y="1314324"/>
                    <a:pt x="519203" y="1314324"/>
                  </a:cubicBezTo>
                  <a:cubicBezTo>
                    <a:pt x="498438" y="1314324"/>
                    <a:pt x="479403" y="1315594"/>
                    <a:pt x="458638" y="1315594"/>
                  </a:cubicBezTo>
                  <a:cubicBezTo>
                    <a:pt x="406724" y="1315594"/>
                    <a:pt x="356541" y="1314324"/>
                    <a:pt x="304628" y="1313054"/>
                  </a:cubicBezTo>
                  <a:cubicBezTo>
                    <a:pt x="273480" y="1311784"/>
                    <a:pt x="242332" y="1310514"/>
                    <a:pt x="212914" y="1309244"/>
                  </a:cubicBezTo>
                  <a:cubicBezTo>
                    <a:pt x="157540" y="1307974"/>
                    <a:pt x="102166" y="1306704"/>
                    <a:pt x="45061" y="1306704"/>
                  </a:cubicBezTo>
                  <a:cubicBezTo>
                    <a:pt x="34505" y="1306704"/>
                    <a:pt x="25615" y="1306704"/>
                    <a:pt x="15455" y="1305434"/>
                  </a:cubicBezTo>
                  <a:cubicBezTo>
                    <a:pt x="6565" y="1304164"/>
                    <a:pt x="1485" y="1297814"/>
                    <a:pt x="4025" y="1288924"/>
                  </a:cubicBezTo>
                  <a:cubicBezTo>
                    <a:pt x="12915" y="1257344"/>
                    <a:pt x="9105" y="1233410"/>
                    <a:pt x="7835" y="1208519"/>
                  </a:cubicBezTo>
                  <a:cubicBezTo>
                    <a:pt x="6565" y="1157779"/>
                    <a:pt x="2755" y="1107997"/>
                    <a:pt x="4025" y="1057258"/>
                  </a:cubicBezTo>
                  <a:cubicBezTo>
                    <a:pt x="1485" y="994073"/>
                    <a:pt x="-3595" y="211920"/>
                    <a:pt x="4025" y="147777"/>
                  </a:cubicBezTo>
                  <a:cubicBezTo>
                    <a:pt x="5295" y="135332"/>
                    <a:pt x="4025" y="121929"/>
                    <a:pt x="5295" y="109483"/>
                  </a:cubicBezTo>
                  <a:cubicBezTo>
                    <a:pt x="6565" y="89379"/>
                    <a:pt x="9105" y="67360"/>
                    <a:pt x="10375" y="44450"/>
                  </a:cubicBezTo>
                  <a:cubicBezTo>
                    <a:pt x="10375" y="41910"/>
                    <a:pt x="11645" y="39370"/>
                    <a:pt x="12915" y="38100"/>
                  </a:cubicBezTo>
                  <a:cubicBezTo>
                    <a:pt x="34505" y="35560"/>
                    <a:pt x="58905" y="30480"/>
                    <a:pt x="86592" y="29210"/>
                  </a:cubicBezTo>
                  <a:cubicBezTo>
                    <a:pt x="133314" y="25400"/>
                    <a:pt x="180036" y="22860"/>
                    <a:pt x="228488" y="20320"/>
                  </a:cubicBezTo>
                  <a:cubicBezTo>
                    <a:pt x="261367" y="17780"/>
                    <a:pt x="294245" y="16510"/>
                    <a:pt x="325393" y="13970"/>
                  </a:cubicBezTo>
                  <a:cubicBezTo>
                    <a:pt x="356541" y="11430"/>
                    <a:pt x="389420" y="8890"/>
                    <a:pt x="420568" y="8890"/>
                  </a:cubicBezTo>
                  <a:cubicBezTo>
                    <a:pt x="455177" y="7620"/>
                    <a:pt x="489786" y="10160"/>
                    <a:pt x="524395" y="8890"/>
                  </a:cubicBezTo>
                  <a:cubicBezTo>
                    <a:pt x="567656" y="8890"/>
                    <a:pt x="1351548" y="6350"/>
                    <a:pt x="1394809" y="5080"/>
                  </a:cubicBezTo>
                  <a:cubicBezTo>
                    <a:pt x="1436340" y="3810"/>
                    <a:pt x="1477870" y="2540"/>
                    <a:pt x="1521132" y="2540"/>
                  </a:cubicBezTo>
                  <a:cubicBezTo>
                    <a:pt x="1592080" y="1270"/>
                    <a:pt x="1661298" y="0"/>
                    <a:pt x="1732246" y="0"/>
                  </a:cubicBezTo>
                  <a:cubicBezTo>
                    <a:pt x="1761663" y="0"/>
                    <a:pt x="1792812" y="2540"/>
                    <a:pt x="1822229" y="2540"/>
                  </a:cubicBezTo>
                  <a:cubicBezTo>
                    <a:pt x="1903560" y="3810"/>
                    <a:pt x="1986621" y="5080"/>
                    <a:pt x="2067952" y="7620"/>
                  </a:cubicBezTo>
                  <a:cubicBezTo>
                    <a:pt x="2111214" y="8890"/>
                    <a:pt x="2154475" y="12700"/>
                    <a:pt x="2197736" y="16510"/>
                  </a:cubicBezTo>
                  <a:lnTo>
                    <a:pt x="2226127" y="16510"/>
                  </a:lnTo>
                  <a:cubicBezTo>
                    <a:pt x="2237557" y="17780"/>
                    <a:pt x="2246447" y="20320"/>
                    <a:pt x="2256607" y="21590"/>
                  </a:cubicBezTo>
                  <a:close/>
                  <a:moveTo>
                    <a:pt x="2266767" y="1301624"/>
                  </a:moveTo>
                  <a:cubicBezTo>
                    <a:pt x="2268037" y="1285114"/>
                    <a:pt x="2269307" y="1272414"/>
                    <a:pt x="2269307" y="1259714"/>
                  </a:cubicBezTo>
                  <a:cubicBezTo>
                    <a:pt x="2268037" y="1204690"/>
                    <a:pt x="2266767" y="1153950"/>
                    <a:pt x="2266767" y="1099381"/>
                  </a:cubicBezTo>
                  <a:cubicBezTo>
                    <a:pt x="2266767" y="1074490"/>
                    <a:pt x="2269307" y="1049599"/>
                    <a:pt x="2268037" y="1024708"/>
                  </a:cubicBezTo>
                  <a:cubicBezTo>
                    <a:pt x="2268037" y="1001732"/>
                    <a:pt x="2266767" y="977798"/>
                    <a:pt x="2265497" y="954822"/>
                  </a:cubicBezTo>
                  <a:cubicBezTo>
                    <a:pt x="2260417" y="919400"/>
                    <a:pt x="2248987" y="186071"/>
                    <a:pt x="2248987" y="150649"/>
                  </a:cubicBezTo>
                  <a:cubicBezTo>
                    <a:pt x="2246447" y="120972"/>
                    <a:pt x="2243907" y="90336"/>
                    <a:pt x="2241367" y="60659"/>
                  </a:cubicBezTo>
                  <a:cubicBezTo>
                    <a:pt x="2240097" y="44450"/>
                    <a:pt x="2238827" y="43180"/>
                    <a:pt x="2221962" y="41910"/>
                  </a:cubicBezTo>
                  <a:cubicBezTo>
                    <a:pt x="2216771" y="41910"/>
                    <a:pt x="2213310" y="41910"/>
                    <a:pt x="2208119" y="40640"/>
                  </a:cubicBezTo>
                  <a:cubicBezTo>
                    <a:pt x="2164857" y="36830"/>
                    <a:pt x="2119866" y="31750"/>
                    <a:pt x="2076605" y="30480"/>
                  </a:cubicBezTo>
                  <a:cubicBezTo>
                    <a:pt x="1971047" y="26670"/>
                    <a:pt x="1863760" y="25400"/>
                    <a:pt x="1758203" y="22860"/>
                  </a:cubicBezTo>
                  <a:lnTo>
                    <a:pt x="1633611" y="22860"/>
                  </a:lnTo>
                  <a:cubicBezTo>
                    <a:pt x="1578236" y="22860"/>
                    <a:pt x="1522862" y="22860"/>
                    <a:pt x="1469218" y="24130"/>
                  </a:cubicBezTo>
                  <a:cubicBezTo>
                    <a:pt x="1422496" y="25400"/>
                    <a:pt x="635143" y="29210"/>
                    <a:pt x="588421" y="29210"/>
                  </a:cubicBezTo>
                  <a:cubicBezTo>
                    <a:pt x="512282" y="29210"/>
                    <a:pt x="436142" y="26670"/>
                    <a:pt x="360002" y="33020"/>
                  </a:cubicBezTo>
                  <a:cubicBezTo>
                    <a:pt x="320202" y="36830"/>
                    <a:pt x="282132" y="36830"/>
                    <a:pt x="244062" y="38100"/>
                  </a:cubicBezTo>
                  <a:cubicBezTo>
                    <a:pt x="178306" y="41910"/>
                    <a:pt x="112549" y="45720"/>
                    <a:pt x="46792" y="50800"/>
                  </a:cubicBezTo>
                  <a:cubicBezTo>
                    <a:pt x="33235" y="50800"/>
                    <a:pt x="30695" y="53000"/>
                    <a:pt x="29425" y="64488"/>
                  </a:cubicBezTo>
                  <a:cubicBezTo>
                    <a:pt x="28155" y="81720"/>
                    <a:pt x="28155" y="98952"/>
                    <a:pt x="26885" y="116185"/>
                  </a:cubicBezTo>
                  <a:cubicBezTo>
                    <a:pt x="25615" y="144905"/>
                    <a:pt x="23075" y="172668"/>
                    <a:pt x="21805" y="201389"/>
                  </a:cubicBezTo>
                  <a:cubicBezTo>
                    <a:pt x="16725" y="232024"/>
                    <a:pt x="23075" y="980670"/>
                    <a:pt x="25615" y="1011305"/>
                  </a:cubicBezTo>
                  <a:cubicBezTo>
                    <a:pt x="25615" y="1043855"/>
                    <a:pt x="25615" y="1077362"/>
                    <a:pt x="26885" y="1109912"/>
                  </a:cubicBezTo>
                  <a:cubicBezTo>
                    <a:pt x="26885" y="1133846"/>
                    <a:pt x="29425" y="1157779"/>
                    <a:pt x="29425" y="1181713"/>
                  </a:cubicBezTo>
                  <a:cubicBezTo>
                    <a:pt x="29425" y="1207562"/>
                    <a:pt x="29425" y="1233410"/>
                    <a:pt x="28155" y="1259714"/>
                  </a:cubicBezTo>
                  <a:lnTo>
                    <a:pt x="28155" y="1269874"/>
                  </a:lnTo>
                  <a:cubicBezTo>
                    <a:pt x="28155" y="1280034"/>
                    <a:pt x="31965" y="1283844"/>
                    <a:pt x="40855" y="1283844"/>
                  </a:cubicBezTo>
                  <a:cubicBezTo>
                    <a:pt x="62366" y="1283844"/>
                    <a:pt x="86592" y="1285114"/>
                    <a:pt x="109088" y="1285114"/>
                  </a:cubicBezTo>
                  <a:cubicBezTo>
                    <a:pt x="141966" y="1285114"/>
                    <a:pt x="176575" y="1282574"/>
                    <a:pt x="209454" y="1285114"/>
                  </a:cubicBezTo>
                  <a:cubicBezTo>
                    <a:pt x="263097" y="1288924"/>
                    <a:pt x="316741" y="1291464"/>
                    <a:pt x="370385" y="1290194"/>
                  </a:cubicBezTo>
                  <a:cubicBezTo>
                    <a:pt x="404994" y="1288924"/>
                    <a:pt x="437872" y="1291464"/>
                    <a:pt x="472481" y="1291464"/>
                  </a:cubicBezTo>
                  <a:cubicBezTo>
                    <a:pt x="522664" y="1291464"/>
                    <a:pt x="572847" y="1290194"/>
                    <a:pt x="623030" y="1291464"/>
                  </a:cubicBezTo>
                  <a:cubicBezTo>
                    <a:pt x="697439" y="1292734"/>
                    <a:pt x="1514210" y="1282574"/>
                    <a:pt x="1590349" y="1285114"/>
                  </a:cubicBezTo>
                  <a:cubicBezTo>
                    <a:pt x="1623228" y="1286384"/>
                    <a:pt x="1656106" y="1287654"/>
                    <a:pt x="1687254" y="1287654"/>
                  </a:cubicBezTo>
                  <a:cubicBezTo>
                    <a:pt x="1744359" y="1290194"/>
                    <a:pt x="1799733" y="1286384"/>
                    <a:pt x="1856838" y="1290194"/>
                  </a:cubicBezTo>
                  <a:cubicBezTo>
                    <a:pt x="1903560" y="1292734"/>
                    <a:pt x="1950282" y="1292734"/>
                    <a:pt x="1997004" y="1295274"/>
                  </a:cubicBezTo>
                  <a:cubicBezTo>
                    <a:pt x="2066222" y="1299084"/>
                    <a:pt x="2135440" y="1301624"/>
                    <a:pt x="2204658" y="1302894"/>
                  </a:cubicBezTo>
                  <a:cubicBezTo>
                    <a:pt x="2228667" y="1302894"/>
                    <a:pt x="2246447" y="1301624"/>
                    <a:pt x="2266767" y="1301624"/>
                  </a:cubicBezTo>
                  <a:close/>
                </a:path>
              </a:pathLst>
            </a:custGeom>
            <a:solidFill>
              <a:srgbClr val="2A2B39"/>
            </a:solidFill>
          </p:spPr>
        </p:sp>
      </p:grpSp>
      <p:grpSp>
        <p:nvGrpSpPr>
          <p:cNvPr name="Group 14" id="14"/>
          <p:cNvGrpSpPr/>
          <p:nvPr/>
        </p:nvGrpSpPr>
        <p:grpSpPr>
          <a:xfrm rot="0">
            <a:off x="8210915" y="3207557"/>
            <a:ext cx="4041756" cy="1170569"/>
            <a:chOff x="0" y="0"/>
            <a:chExt cx="2654407" cy="768766"/>
          </a:xfrm>
        </p:grpSpPr>
        <p:sp>
          <p:nvSpPr>
            <p:cNvPr name="Freeform 15" id="15"/>
            <p:cNvSpPr/>
            <p:nvPr/>
          </p:nvSpPr>
          <p:spPr>
            <a:xfrm flipH="false" flipV="false" rot="0">
              <a:off x="40010" y="45156"/>
              <a:ext cx="2614397" cy="722905"/>
            </a:xfrm>
            <a:custGeom>
              <a:avLst/>
              <a:gdLst/>
              <a:ahLst/>
              <a:cxnLst/>
              <a:rect r="r" b="b" t="t" l="l"/>
              <a:pathLst>
                <a:path h="722905" w="2614397">
                  <a:moveTo>
                    <a:pt x="630" y="693130"/>
                  </a:moveTo>
                  <a:cubicBezTo>
                    <a:pt x="-1910" y="702020"/>
                    <a:pt x="3170" y="708370"/>
                    <a:pt x="17006" y="709640"/>
                  </a:cubicBezTo>
                  <a:cubicBezTo>
                    <a:pt x="32934" y="710910"/>
                    <a:pt x="46871" y="710910"/>
                    <a:pt x="62799" y="710910"/>
                  </a:cubicBezTo>
                  <a:cubicBezTo>
                    <a:pt x="126510" y="712180"/>
                    <a:pt x="190221" y="712180"/>
                    <a:pt x="255923" y="713450"/>
                  </a:cubicBezTo>
                  <a:cubicBezTo>
                    <a:pt x="291760" y="714720"/>
                    <a:pt x="327598" y="715990"/>
                    <a:pt x="361444" y="717260"/>
                  </a:cubicBezTo>
                  <a:cubicBezTo>
                    <a:pt x="421173" y="718530"/>
                    <a:pt x="478911" y="718530"/>
                    <a:pt x="538640" y="719800"/>
                  </a:cubicBezTo>
                  <a:cubicBezTo>
                    <a:pt x="562532" y="719800"/>
                    <a:pt x="584433" y="719800"/>
                    <a:pt x="608324" y="718530"/>
                  </a:cubicBezTo>
                  <a:cubicBezTo>
                    <a:pt x="618279" y="718530"/>
                    <a:pt x="630225" y="717260"/>
                    <a:pt x="640180" y="717260"/>
                  </a:cubicBezTo>
                  <a:cubicBezTo>
                    <a:pt x="679999" y="718530"/>
                    <a:pt x="1476388" y="709640"/>
                    <a:pt x="1516207" y="710910"/>
                  </a:cubicBezTo>
                  <a:cubicBezTo>
                    <a:pt x="1571954" y="712180"/>
                    <a:pt x="1725259" y="712180"/>
                    <a:pt x="1781006" y="712180"/>
                  </a:cubicBezTo>
                  <a:cubicBezTo>
                    <a:pt x="1802907" y="712180"/>
                    <a:pt x="1822816" y="710910"/>
                    <a:pt x="1844717" y="710910"/>
                  </a:cubicBezTo>
                  <a:lnTo>
                    <a:pt x="1952229" y="714720"/>
                  </a:lnTo>
                  <a:cubicBezTo>
                    <a:pt x="2029877" y="717260"/>
                    <a:pt x="2105534" y="714720"/>
                    <a:pt x="2183182" y="718530"/>
                  </a:cubicBezTo>
                  <a:cubicBezTo>
                    <a:pt x="2312595" y="723610"/>
                    <a:pt x="2443999" y="717260"/>
                    <a:pt x="2550897" y="722340"/>
                  </a:cubicBezTo>
                  <a:cubicBezTo>
                    <a:pt x="2571217" y="723610"/>
                    <a:pt x="2591537" y="722340"/>
                    <a:pt x="2614397" y="722340"/>
                  </a:cubicBezTo>
                  <a:lnTo>
                    <a:pt x="2614397" y="662650"/>
                  </a:lnTo>
                  <a:cubicBezTo>
                    <a:pt x="2613127" y="619915"/>
                    <a:pt x="2611857" y="596010"/>
                    <a:pt x="2611857" y="570611"/>
                  </a:cubicBezTo>
                  <a:cubicBezTo>
                    <a:pt x="2611857" y="541227"/>
                    <a:pt x="2615667" y="511346"/>
                    <a:pt x="2609317" y="481962"/>
                  </a:cubicBezTo>
                  <a:cubicBezTo>
                    <a:pt x="2601697" y="462539"/>
                    <a:pt x="2590267" y="79558"/>
                    <a:pt x="2590267" y="60135"/>
                  </a:cubicBezTo>
                  <a:cubicBezTo>
                    <a:pt x="2587727" y="46688"/>
                    <a:pt x="2586457" y="32743"/>
                    <a:pt x="2583917" y="19297"/>
                  </a:cubicBezTo>
                  <a:cubicBezTo>
                    <a:pt x="2583917" y="15312"/>
                    <a:pt x="2582647" y="11328"/>
                    <a:pt x="2581377" y="5644"/>
                  </a:cubicBezTo>
                  <a:cubicBezTo>
                    <a:pt x="2571217" y="3104"/>
                    <a:pt x="2562327" y="1834"/>
                    <a:pt x="2552167" y="564"/>
                  </a:cubicBezTo>
                  <a:cubicBezTo>
                    <a:pt x="2544547" y="-706"/>
                    <a:pt x="2536927" y="564"/>
                    <a:pt x="2530577" y="564"/>
                  </a:cubicBezTo>
                  <a:lnTo>
                    <a:pt x="7051" y="5644"/>
                  </a:lnTo>
                  <a:lnTo>
                    <a:pt x="630" y="693130"/>
                  </a:lnTo>
                  <a:close/>
                </a:path>
              </a:pathLst>
            </a:custGeom>
            <a:solidFill>
              <a:srgbClr val="AE88F3"/>
            </a:solidFill>
          </p:spPr>
        </p:sp>
        <p:sp>
          <p:nvSpPr>
            <p:cNvPr name="Freeform 16" id="16"/>
            <p:cNvSpPr/>
            <p:nvPr/>
          </p:nvSpPr>
          <p:spPr>
            <a:xfrm flipH="false" flipV="false" rot="0">
              <a:off x="11430" y="16510"/>
              <a:ext cx="2593447" cy="714156"/>
            </a:xfrm>
            <a:custGeom>
              <a:avLst/>
              <a:gdLst/>
              <a:ahLst/>
              <a:cxnLst/>
              <a:rect r="r" b="b" t="t" l="l"/>
              <a:pathLst>
                <a:path h="714156" w="2593447">
                  <a:moveTo>
                    <a:pt x="2593447" y="714156"/>
                  </a:moveTo>
                  <a:lnTo>
                    <a:pt x="0" y="706536"/>
                  </a:lnTo>
                  <a:lnTo>
                    <a:pt x="0" y="256117"/>
                  </a:lnTo>
                  <a:lnTo>
                    <a:pt x="7620" y="20320"/>
                  </a:lnTo>
                  <a:lnTo>
                    <a:pt x="1295916" y="0"/>
                  </a:lnTo>
                  <a:lnTo>
                    <a:pt x="2571857" y="8890"/>
                  </a:lnTo>
                  <a:close/>
                </a:path>
              </a:pathLst>
            </a:custGeom>
            <a:solidFill>
              <a:srgbClr val="E8DEFC"/>
            </a:solidFill>
          </p:spPr>
        </p:sp>
        <p:sp>
          <p:nvSpPr>
            <p:cNvPr name="Freeform 17" id="17"/>
            <p:cNvSpPr/>
            <p:nvPr/>
          </p:nvSpPr>
          <p:spPr>
            <a:xfrm flipH="false" flipV="false" rot="0">
              <a:off x="-215" y="0"/>
              <a:ext cx="2617792" cy="740121"/>
            </a:xfrm>
            <a:custGeom>
              <a:avLst/>
              <a:gdLst/>
              <a:ahLst/>
              <a:cxnLst/>
              <a:rect r="r" b="b" t="t" l="l"/>
              <a:pathLst>
                <a:path h="740121" w="2617792">
                  <a:moveTo>
                    <a:pt x="2584772" y="21590"/>
                  </a:moveTo>
                  <a:cubicBezTo>
                    <a:pt x="2586042" y="34290"/>
                    <a:pt x="2586042" y="44450"/>
                    <a:pt x="2587312" y="52998"/>
                  </a:cubicBezTo>
                  <a:cubicBezTo>
                    <a:pt x="2589852" y="66445"/>
                    <a:pt x="2591122" y="80389"/>
                    <a:pt x="2593662" y="93836"/>
                  </a:cubicBezTo>
                  <a:cubicBezTo>
                    <a:pt x="2593662" y="113259"/>
                    <a:pt x="2606362" y="496241"/>
                    <a:pt x="2612712" y="515664"/>
                  </a:cubicBezTo>
                  <a:cubicBezTo>
                    <a:pt x="2619062" y="545047"/>
                    <a:pt x="2615252" y="574929"/>
                    <a:pt x="2615252" y="604312"/>
                  </a:cubicBezTo>
                  <a:cubicBezTo>
                    <a:pt x="2615252" y="630210"/>
                    <a:pt x="2616522" y="654115"/>
                    <a:pt x="2617792" y="679866"/>
                  </a:cubicBezTo>
                  <a:lnTo>
                    <a:pt x="2617792" y="739556"/>
                  </a:lnTo>
                  <a:cubicBezTo>
                    <a:pt x="2594932" y="739556"/>
                    <a:pt x="2574612" y="740826"/>
                    <a:pt x="2554292" y="739556"/>
                  </a:cubicBezTo>
                  <a:cubicBezTo>
                    <a:pt x="2426486" y="734476"/>
                    <a:pt x="2295082" y="740826"/>
                    <a:pt x="2165669" y="735746"/>
                  </a:cubicBezTo>
                  <a:cubicBezTo>
                    <a:pt x="2088021" y="731936"/>
                    <a:pt x="2012364" y="734476"/>
                    <a:pt x="1934716" y="731936"/>
                  </a:cubicBezTo>
                  <a:lnTo>
                    <a:pt x="1827204" y="728126"/>
                  </a:lnTo>
                  <a:cubicBezTo>
                    <a:pt x="1805303" y="728126"/>
                    <a:pt x="1785394" y="729396"/>
                    <a:pt x="1763493" y="729396"/>
                  </a:cubicBezTo>
                  <a:cubicBezTo>
                    <a:pt x="1707746" y="728126"/>
                    <a:pt x="1554441" y="729396"/>
                    <a:pt x="1498694" y="728126"/>
                  </a:cubicBezTo>
                  <a:cubicBezTo>
                    <a:pt x="1458874" y="726856"/>
                    <a:pt x="662486" y="735746"/>
                    <a:pt x="622667" y="734476"/>
                  </a:cubicBezTo>
                  <a:cubicBezTo>
                    <a:pt x="612712" y="734476"/>
                    <a:pt x="600766" y="735746"/>
                    <a:pt x="590811" y="735746"/>
                  </a:cubicBezTo>
                  <a:cubicBezTo>
                    <a:pt x="566920" y="735746"/>
                    <a:pt x="545019" y="737016"/>
                    <a:pt x="521127" y="737016"/>
                  </a:cubicBezTo>
                  <a:cubicBezTo>
                    <a:pt x="461398" y="737016"/>
                    <a:pt x="403660" y="735746"/>
                    <a:pt x="343931" y="734476"/>
                  </a:cubicBezTo>
                  <a:cubicBezTo>
                    <a:pt x="308093" y="733206"/>
                    <a:pt x="272256" y="731936"/>
                    <a:pt x="238409" y="730666"/>
                  </a:cubicBezTo>
                  <a:cubicBezTo>
                    <a:pt x="174698" y="729396"/>
                    <a:pt x="110987" y="728126"/>
                    <a:pt x="45285" y="728126"/>
                  </a:cubicBezTo>
                  <a:cubicBezTo>
                    <a:pt x="34505" y="728126"/>
                    <a:pt x="25615" y="728126"/>
                    <a:pt x="15455" y="726856"/>
                  </a:cubicBezTo>
                  <a:cubicBezTo>
                    <a:pt x="6565" y="725586"/>
                    <a:pt x="1485" y="719236"/>
                    <a:pt x="4025" y="710346"/>
                  </a:cubicBezTo>
                  <a:cubicBezTo>
                    <a:pt x="12915" y="679016"/>
                    <a:pt x="9105" y="666565"/>
                    <a:pt x="7835" y="653617"/>
                  </a:cubicBezTo>
                  <a:cubicBezTo>
                    <a:pt x="6565" y="627221"/>
                    <a:pt x="2755" y="601324"/>
                    <a:pt x="4025" y="574929"/>
                  </a:cubicBezTo>
                  <a:cubicBezTo>
                    <a:pt x="1485" y="542059"/>
                    <a:pt x="-3595" y="135172"/>
                    <a:pt x="4025" y="101804"/>
                  </a:cubicBezTo>
                  <a:cubicBezTo>
                    <a:pt x="5295" y="95330"/>
                    <a:pt x="4025" y="88358"/>
                    <a:pt x="5295" y="81883"/>
                  </a:cubicBezTo>
                  <a:cubicBezTo>
                    <a:pt x="6565" y="71425"/>
                    <a:pt x="9105" y="59970"/>
                    <a:pt x="10375" y="44450"/>
                  </a:cubicBezTo>
                  <a:cubicBezTo>
                    <a:pt x="10375" y="41910"/>
                    <a:pt x="11645" y="39370"/>
                    <a:pt x="12915" y="38100"/>
                  </a:cubicBezTo>
                  <a:cubicBezTo>
                    <a:pt x="34505" y="35560"/>
                    <a:pt x="61213" y="30480"/>
                    <a:pt x="93069" y="29210"/>
                  </a:cubicBezTo>
                  <a:cubicBezTo>
                    <a:pt x="146825" y="25400"/>
                    <a:pt x="200581" y="22860"/>
                    <a:pt x="256328" y="20320"/>
                  </a:cubicBezTo>
                  <a:cubicBezTo>
                    <a:pt x="294157" y="17780"/>
                    <a:pt x="331985" y="16510"/>
                    <a:pt x="367823" y="13970"/>
                  </a:cubicBezTo>
                  <a:cubicBezTo>
                    <a:pt x="403660" y="11430"/>
                    <a:pt x="441488" y="8890"/>
                    <a:pt x="477326" y="8890"/>
                  </a:cubicBezTo>
                  <a:cubicBezTo>
                    <a:pt x="517145" y="7620"/>
                    <a:pt x="556965" y="10160"/>
                    <a:pt x="596784" y="8890"/>
                  </a:cubicBezTo>
                  <a:cubicBezTo>
                    <a:pt x="646558" y="8890"/>
                    <a:pt x="1548468" y="6350"/>
                    <a:pt x="1598242" y="5080"/>
                  </a:cubicBezTo>
                  <a:cubicBezTo>
                    <a:pt x="1646026" y="3810"/>
                    <a:pt x="1693809" y="2540"/>
                    <a:pt x="1743583" y="2540"/>
                  </a:cubicBezTo>
                  <a:cubicBezTo>
                    <a:pt x="1825213" y="1270"/>
                    <a:pt x="1904852" y="0"/>
                    <a:pt x="1986482" y="0"/>
                  </a:cubicBezTo>
                  <a:cubicBezTo>
                    <a:pt x="2020328" y="0"/>
                    <a:pt x="2056165" y="2540"/>
                    <a:pt x="2090012" y="2540"/>
                  </a:cubicBezTo>
                  <a:cubicBezTo>
                    <a:pt x="2183588" y="3810"/>
                    <a:pt x="2279154" y="5080"/>
                    <a:pt x="2372730" y="7620"/>
                  </a:cubicBezTo>
                  <a:cubicBezTo>
                    <a:pt x="2422504" y="8890"/>
                    <a:pt x="2472278" y="12700"/>
                    <a:pt x="2522053" y="16510"/>
                  </a:cubicBezTo>
                  <a:lnTo>
                    <a:pt x="2554292" y="16510"/>
                  </a:lnTo>
                  <a:cubicBezTo>
                    <a:pt x="2565722" y="17780"/>
                    <a:pt x="2574612" y="20320"/>
                    <a:pt x="2584772" y="21590"/>
                  </a:cubicBezTo>
                  <a:close/>
                  <a:moveTo>
                    <a:pt x="2594932" y="723046"/>
                  </a:moveTo>
                  <a:cubicBezTo>
                    <a:pt x="2596202" y="706536"/>
                    <a:pt x="2597472" y="693836"/>
                    <a:pt x="2597472" y="681136"/>
                  </a:cubicBezTo>
                  <a:cubicBezTo>
                    <a:pt x="2596202" y="651625"/>
                    <a:pt x="2594932" y="625229"/>
                    <a:pt x="2594932" y="596842"/>
                  </a:cubicBezTo>
                  <a:cubicBezTo>
                    <a:pt x="2594932" y="583893"/>
                    <a:pt x="2597472" y="570945"/>
                    <a:pt x="2596202" y="557996"/>
                  </a:cubicBezTo>
                  <a:cubicBezTo>
                    <a:pt x="2596202" y="546043"/>
                    <a:pt x="2594932" y="533593"/>
                    <a:pt x="2593662" y="521640"/>
                  </a:cubicBezTo>
                  <a:cubicBezTo>
                    <a:pt x="2588582" y="503213"/>
                    <a:pt x="2577152" y="121725"/>
                    <a:pt x="2577152" y="103299"/>
                  </a:cubicBezTo>
                  <a:cubicBezTo>
                    <a:pt x="2574612" y="87860"/>
                    <a:pt x="2572072" y="71923"/>
                    <a:pt x="2569532" y="56484"/>
                  </a:cubicBezTo>
                  <a:cubicBezTo>
                    <a:pt x="2568262" y="44450"/>
                    <a:pt x="2566992" y="43180"/>
                    <a:pt x="2549926" y="41910"/>
                  </a:cubicBezTo>
                  <a:cubicBezTo>
                    <a:pt x="2543953" y="41910"/>
                    <a:pt x="2539971" y="41910"/>
                    <a:pt x="2533999" y="40640"/>
                  </a:cubicBezTo>
                  <a:cubicBezTo>
                    <a:pt x="2484224" y="36830"/>
                    <a:pt x="2432459" y="31750"/>
                    <a:pt x="2382685" y="30480"/>
                  </a:cubicBezTo>
                  <a:cubicBezTo>
                    <a:pt x="2261236" y="26670"/>
                    <a:pt x="2137795" y="25400"/>
                    <a:pt x="2016346" y="22860"/>
                  </a:cubicBezTo>
                  <a:lnTo>
                    <a:pt x="1872996" y="22860"/>
                  </a:lnTo>
                  <a:cubicBezTo>
                    <a:pt x="1809285" y="22860"/>
                    <a:pt x="1745574" y="22860"/>
                    <a:pt x="1683854" y="24130"/>
                  </a:cubicBezTo>
                  <a:cubicBezTo>
                    <a:pt x="1630098" y="25400"/>
                    <a:pt x="724206" y="29210"/>
                    <a:pt x="670450" y="29210"/>
                  </a:cubicBezTo>
                  <a:cubicBezTo>
                    <a:pt x="582847" y="29210"/>
                    <a:pt x="495245" y="26670"/>
                    <a:pt x="407642" y="33020"/>
                  </a:cubicBezTo>
                  <a:cubicBezTo>
                    <a:pt x="361850" y="36830"/>
                    <a:pt x="318048" y="36830"/>
                    <a:pt x="274247" y="38100"/>
                  </a:cubicBezTo>
                  <a:cubicBezTo>
                    <a:pt x="198590" y="41910"/>
                    <a:pt x="122933" y="45720"/>
                    <a:pt x="47276" y="50800"/>
                  </a:cubicBezTo>
                  <a:cubicBezTo>
                    <a:pt x="33235" y="50800"/>
                    <a:pt x="30695" y="52500"/>
                    <a:pt x="29425" y="58476"/>
                  </a:cubicBezTo>
                  <a:cubicBezTo>
                    <a:pt x="28155" y="67441"/>
                    <a:pt x="28155" y="76405"/>
                    <a:pt x="26885" y="85370"/>
                  </a:cubicBezTo>
                  <a:cubicBezTo>
                    <a:pt x="25615" y="100310"/>
                    <a:pt x="23075" y="114753"/>
                    <a:pt x="21805" y="129694"/>
                  </a:cubicBezTo>
                  <a:cubicBezTo>
                    <a:pt x="16725" y="145631"/>
                    <a:pt x="23075" y="535087"/>
                    <a:pt x="25615" y="551024"/>
                  </a:cubicBezTo>
                  <a:cubicBezTo>
                    <a:pt x="25615" y="567956"/>
                    <a:pt x="25615" y="585387"/>
                    <a:pt x="26885" y="602320"/>
                  </a:cubicBezTo>
                  <a:cubicBezTo>
                    <a:pt x="26885" y="614771"/>
                    <a:pt x="29425" y="627221"/>
                    <a:pt x="29425" y="639672"/>
                  </a:cubicBezTo>
                  <a:cubicBezTo>
                    <a:pt x="29425" y="653119"/>
                    <a:pt x="29425" y="666565"/>
                    <a:pt x="28155" y="681136"/>
                  </a:cubicBezTo>
                  <a:lnTo>
                    <a:pt x="28155" y="691296"/>
                  </a:lnTo>
                  <a:cubicBezTo>
                    <a:pt x="28155" y="701456"/>
                    <a:pt x="31965" y="705266"/>
                    <a:pt x="40855" y="705266"/>
                  </a:cubicBezTo>
                  <a:cubicBezTo>
                    <a:pt x="65195" y="705266"/>
                    <a:pt x="93069" y="706536"/>
                    <a:pt x="118951" y="706536"/>
                  </a:cubicBezTo>
                  <a:cubicBezTo>
                    <a:pt x="156780" y="706536"/>
                    <a:pt x="196599" y="703996"/>
                    <a:pt x="234428" y="706536"/>
                  </a:cubicBezTo>
                  <a:cubicBezTo>
                    <a:pt x="296148" y="710346"/>
                    <a:pt x="357868" y="712886"/>
                    <a:pt x="419588" y="711616"/>
                  </a:cubicBezTo>
                  <a:cubicBezTo>
                    <a:pt x="459407" y="710346"/>
                    <a:pt x="497236" y="712886"/>
                    <a:pt x="537055" y="712886"/>
                  </a:cubicBezTo>
                  <a:cubicBezTo>
                    <a:pt x="594793" y="712886"/>
                    <a:pt x="652531" y="711616"/>
                    <a:pt x="710270" y="712886"/>
                  </a:cubicBezTo>
                  <a:cubicBezTo>
                    <a:pt x="795881" y="714156"/>
                    <a:pt x="1735619" y="703996"/>
                    <a:pt x="1823222" y="706536"/>
                  </a:cubicBezTo>
                  <a:cubicBezTo>
                    <a:pt x="1861050" y="707806"/>
                    <a:pt x="1898879" y="709076"/>
                    <a:pt x="1934716" y="709076"/>
                  </a:cubicBezTo>
                  <a:cubicBezTo>
                    <a:pt x="2000418" y="711616"/>
                    <a:pt x="2064130" y="707806"/>
                    <a:pt x="2129832" y="711616"/>
                  </a:cubicBezTo>
                  <a:cubicBezTo>
                    <a:pt x="2183588" y="714156"/>
                    <a:pt x="2237344" y="714156"/>
                    <a:pt x="2291100" y="716696"/>
                  </a:cubicBezTo>
                  <a:cubicBezTo>
                    <a:pt x="2370739" y="720506"/>
                    <a:pt x="2450378" y="723046"/>
                    <a:pt x="2530017" y="724316"/>
                  </a:cubicBezTo>
                  <a:cubicBezTo>
                    <a:pt x="2556832" y="724316"/>
                    <a:pt x="2574612" y="723046"/>
                    <a:pt x="2594932" y="723046"/>
                  </a:cubicBezTo>
                  <a:close/>
                </a:path>
              </a:pathLst>
            </a:custGeom>
            <a:solidFill>
              <a:srgbClr val="2A2B39"/>
            </a:solidFill>
          </p:spPr>
        </p:sp>
      </p:grpSp>
      <p:grpSp>
        <p:nvGrpSpPr>
          <p:cNvPr name="Group 18" id="18"/>
          <p:cNvGrpSpPr/>
          <p:nvPr/>
        </p:nvGrpSpPr>
        <p:grpSpPr>
          <a:xfrm rot="0">
            <a:off x="1154230" y="6576790"/>
            <a:ext cx="5576252" cy="3035523"/>
            <a:chOff x="0" y="0"/>
            <a:chExt cx="1609722" cy="876279"/>
          </a:xfrm>
        </p:grpSpPr>
        <p:sp>
          <p:nvSpPr>
            <p:cNvPr name="Freeform 19" id="19"/>
            <p:cNvSpPr/>
            <p:nvPr/>
          </p:nvSpPr>
          <p:spPr>
            <a:xfrm flipH="false" flipV="false" rot="0">
              <a:off x="39982" y="45156"/>
              <a:ext cx="1569740" cy="830417"/>
            </a:xfrm>
            <a:custGeom>
              <a:avLst/>
              <a:gdLst/>
              <a:ahLst/>
              <a:cxnLst/>
              <a:rect r="r" b="b" t="t" l="l"/>
              <a:pathLst>
                <a:path h="830417" w="1569740">
                  <a:moveTo>
                    <a:pt x="658" y="800642"/>
                  </a:moveTo>
                  <a:cubicBezTo>
                    <a:pt x="-1882" y="809532"/>
                    <a:pt x="3198" y="815882"/>
                    <a:pt x="11344" y="817153"/>
                  </a:cubicBezTo>
                  <a:cubicBezTo>
                    <a:pt x="20637" y="818422"/>
                    <a:pt x="28769" y="818422"/>
                    <a:pt x="38062" y="818422"/>
                  </a:cubicBezTo>
                  <a:cubicBezTo>
                    <a:pt x="75233" y="819692"/>
                    <a:pt x="112405" y="819692"/>
                    <a:pt x="150738" y="820963"/>
                  </a:cubicBezTo>
                  <a:cubicBezTo>
                    <a:pt x="171647" y="822232"/>
                    <a:pt x="192556" y="823503"/>
                    <a:pt x="212303" y="824772"/>
                  </a:cubicBezTo>
                  <a:cubicBezTo>
                    <a:pt x="247152" y="826042"/>
                    <a:pt x="280839" y="826042"/>
                    <a:pt x="315687" y="827313"/>
                  </a:cubicBezTo>
                  <a:cubicBezTo>
                    <a:pt x="329626" y="827313"/>
                    <a:pt x="342404" y="827313"/>
                    <a:pt x="356344" y="826042"/>
                  </a:cubicBezTo>
                  <a:cubicBezTo>
                    <a:pt x="362152" y="826042"/>
                    <a:pt x="369121" y="824772"/>
                    <a:pt x="374929" y="824772"/>
                  </a:cubicBezTo>
                  <a:cubicBezTo>
                    <a:pt x="398162" y="826042"/>
                    <a:pt x="862807" y="817153"/>
                    <a:pt x="886039" y="818422"/>
                  </a:cubicBezTo>
                  <a:cubicBezTo>
                    <a:pt x="918564" y="819692"/>
                    <a:pt x="1008008" y="819692"/>
                    <a:pt x="1040534" y="819692"/>
                  </a:cubicBezTo>
                  <a:cubicBezTo>
                    <a:pt x="1053311" y="819692"/>
                    <a:pt x="1064928" y="818422"/>
                    <a:pt x="1077705" y="818422"/>
                  </a:cubicBezTo>
                  <a:lnTo>
                    <a:pt x="1140432" y="822232"/>
                  </a:lnTo>
                  <a:cubicBezTo>
                    <a:pt x="1185735" y="824772"/>
                    <a:pt x="1229877" y="822232"/>
                    <a:pt x="1275179" y="826042"/>
                  </a:cubicBezTo>
                  <a:cubicBezTo>
                    <a:pt x="1350684" y="831122"/>
                    <a:pt x="1427351" y="824772"/>
                    <a:pt x="1506240" y="829853"/>
                  </a:cubicBezTo>
                  <a:cubicBezTo>
                    <a:pt x="1526561" y="831122"/>
                    <a:pt x="1546880" y="829853"/>
                    <a:pt x="1569740" y="829853"/>
                  </a:cubicBezTo>
                  <a:lnTo>
                    <a:pt x="1569740" y="770163"/>
                  </a:lnTo>
                  <a:cubicBezTo>
                    <a:pt x="1568470" y="724991"/>
                    <a:pt x="1567201" y="696989"/>
                    <a:pt x="1567201" y="667237"/>
                  </a:cubicBezTo>
                  <a:cubicBezTo>
                    <a:pt x="1567201" y="632818"/>
                    <a:pt x="1571011" y="597815"/>
                    <a:pt x="1564661" y="563396"/>
                  </a:cubicBezTo>
                  <a:cubicBezTo>
                    <a:pt x="1557040" y="540644"/>
                    <a:pt x="1545611" y="92027"/>
                    <a:pt x="1545611" y="69275"/>
                  </a:cubicBezTo>
                  <a:cubicBezTo>
                    <a:pt x="1543070" y="53524"/>
                    <a:pt x="1541801" y="37189"/>
                    <a:pt x="1539261" y="21438"/>
                  </a:cubicBezTo>
                  <a:cubicBezTo>
                    <a:pt x="1539261" y="16771"/>
                    <a:pt x="1537990" y="12104"/>
                    <a:pt x="1536720" y="5644"/>
                  </a:cubicBezTo>
                  <a:cubicBezTo>
                    <a:pt x="1526561" y="3104"/>
                    <a:pt x="1517670" y="1834"/>
                    <a:pt x="1507511" y="564"/>
                  </a:cubicBezTo>
                  <a:cubicBezTo>
                    <a:pt x="1499890" y="-706"/>
                    <a:pt x="1492270" y="564"/>
                    <a:pt x="1485920" y="564"/>
                  </a:cubicBezTo>
                  <a:lnTo>
                    <a:pt x="5536" y="5644"/>
                  </a:lnTo>
                  <a:lnTo>
                    <a:pt x="658" y="800642"/>
                  </a:lnTo>
                  <a:close/>
                </a:path>
              </a:pathLst>
            </a:custGeom>
            <a:solidFill>
              <a:srgbClr val="FFDA68"/>
            </a:solidFill>
          </p:spPr>
        </p:sp>
        <p:sp>
          <p:nvSpPr>
            <p:cNvPr name="Freeform 20" id="20"/>
            <p:cNvSpPr/>
            <p:nvPr/>
          </p:nvSpPr>
          <p:spPr>
            <a:xfrm flipH="false" flipV="false" rot="0">
              <a:off x="11430" y="16510"/>
              <a:ext cx="1548763" cy="821669"/>
            </a:xfrm>
            <a:custGeom>
              <a:avLst/>
              <a:gdLst/>
              <a:ahLst/>
              <a:cxnLst/>
              <a:rect r="r" b="b" t="t" l="l"/>
              <a:pathLst>
                <a:path h="821669" w="1548763">
                  <a:moveTo>
                    <a:pt x="1548763" y="821669"/>
                  </a:moveTo>
                  <a:lnTo>
                    <a:pt x="0" y="814049"/>
                  </a:lnTo>
                  <a:lnTo>
                    <a:pt x="0" y="293936"/>
                  </a:lnTo>
                  <a:lnTo>
                    <a:pt x="7620" y="20320"/>
                  </a:lnTo>
                  <a:lnTo>
                    <a:pt x="769389" y="0"/>
                  </a:lnTo>
                  <a:lnTo>
                    <a:pt x="1527173" y="8890"/>
                  </a:lnTo>
                  <a:close/>
                </a:path>
              </a:pathLst>
            </a:custGeom>
            <a:solidFill>
              <a:srgbClr val="FFE492"/>
            </a:solidFill>
          </p:spPr>
        </p:sp>
        <p:sp>
          <p:nvSpPr>
            <p:cNvPr name="Freeform 21" id="21"/>
            <p:cNvSpPr/>
            <p:nvPr/>
          </p:nvSpPr>
          <p:spPr>
            <a:xfrm flipH="false" flipV="false" rot="0">
              <a:off x="-215" y="0"/>
              <a:ext cx="1573107" cy="847633"/>
            </a:xfrm>
            <a:custGeom>
              <a:avLst/>
              <a:gdLst/>
              <a:ahLst/>
              <a:cxnLst/>
              <a:rect r="r" b="b" t="t" l="l"/>
              <a:pathLst>
                <a:path h="847633" w="1573107">
                  <a:moveTo>
                    <a:pt x="1540087" y="21590"/>
                  </a:moveTo>
                  <a:cubicBezTo>
                    <a:pt x="1541358" y="34290"/>
                    <a:pt x="1541358" y="44450"/>
                    <a:pt x="1542627" y="53176"/>
                  </a:cubicBezTo>
                  <a:cubicBezTo>
                    <a:pt x="1545167" y="68927"/>
                    <a:pt x="1546437" y="85262"/>
                    <a:pt x="1548977" y="101013"/>
                  </a:cubicBezTo>
                  <a:cubicBezTo>
                    <a:pt x="1548977" y="123765"/>
                    <a:pt x="1561677" y="572382"/>
                    <a:pt x="1568027" y="595134"/>
                  </a:cubicBezTo>
                  <a:cubicBezTo>
                    <a:pt x="1574377" y="629553"/>
                    <a:pt x="1570567" y="664556"/>
                    <a:pt x="1570567" y="698975"/>
                  </a:cubicBezTo>
                  <a:cubicBezTo>
                    <a:pt x="1570567" y="729311"/>
                    <a:pt x="1571837" y="757313"/>
                    <a:pt x="1573108" y="787378"/>
                  </a:cubicBezTo>
                  <a:lnTo>
                    <a:pt x="1573108" y="847069"/>
                  </a:lnTo>
                  <a:cubicBezTo>
                    <a:pt x="1550248" y="847069"/>
                    <a:pt x="1529927" y="848338"/>
                    <a:pt x="1509608" y="847069"/>
                  </a:cubicBezTo>
                  <a:cubicBezTo>
                    <a:pt x="1433861" y="841988"/>
                    <a:pt x="1357195" y="848338"/>
                    <a:pt x="1281690" y="843259"/>
                  </a:cubicBezTo>
                  <a:cubicBezTo>
                    <a:pt x="1236387" y="839448"/>
                    <a:pt x="1192246" y="841988"/>
                    <a:pt x="1146943" y="839448"/>
                  </a:cubicBezTo>
                  <a:lnTo>
                    <a:pt x="1084216" y="835638"/>
                  </a:lnTo>
                  <a:cubicBezTo>
                    <a:pt x="1071438" y="835638"/>
                    <a:pt x="1059822" y="836909"/>
                    <a:pt x="1047044" y="836909"/>
                  </a:cubicBezTo>
                  <a:cubicBezTo>
                    <a:pt x="1014519" y="835638"/>
                    <a:pt x="925074" y="836909"/>
                    <a:pt x="892549" y="835638"/>
                  </a:cubicBezTo>
                  <a:cubicBezTo>
                    <a:pt x="869317" y="834369"/>
                    <a:pt x="404672" y="843259"/>
                    <a:pt x="381440" y="841988"/>
                  </a:cubicBezTo>
                  <a:cubicBezTo>
                    <a:pt x="375631" y="841988"/>
                    <a:pt x="368662" y="843259"/>
                    <a:pt x="362854" y="843259"/>
                  </a:cubicBezTo>
                  <a:cubicBezTo>
                    <a:pt x="348914" y="843259"/>
                    <a:pt x="336137" y="844528"/>
                    <a:pt x="322197" y="844528"/>
                  </a:cubicBezTo>
                  <a:cubicBezTo>
                    <a:pt x="287349" y="844528"/>
                    <a:pt x="253662" y="843259"/>
                    <a:pt x="218814" y="841988"/>
                  </a:cubicBezTo>
                  <a:cubicBezTo>
                    <a:pt x="197905" y="840719"/>
                    <a:pt x="176996" y="839448"/>
                    <a:pt x="157248" y="838178"/>
                  </a:cubicBezTo>
                  <a:cubicBezTo>
                    <a:pt x="120077" y="836909"/>
                    <a:pt x="82905" y="835638"/>
                    <a:pt x="44572" y="835638"/>
                  </a:cubicBezTo>
                  <a:cubicBezTo>
                    <a:pt x="34505" y="835638"/>
                    <a:pt x="25615" y="835638"/>
                    <a:pt x="15455" y="834369"/>
                  </a:cubicBezTo>
                  <a:cubicBezTo>
                    <a:pt x="6565" y="833098"/>
                    <a:pt x="1485" y="826748"/>
                    <a:pt x="4025" y="817859"/>
                  </a:cubicBezTo>
                  <a:cubicBezTo>
                    <a:pt x="12915" y="786482"/>
                    <a:pt x="9105" y="771897"/>
                    <a:pt x="7835" y="756730"/>
                  </a:cubicBezTo>
                  <a:cubicBezTo>
                    <a:pt x="6565" y="725811"/>
                    <a:pt x="2755" y="695475"/>
                    <a:pt x="4025" y="664556"/>
                  </a:cubicBezTo>
                  <a:cubicBezTo>
                    <a:pt x="1485" y="626053"/>
                    <a:pt x="-3595" y="149433"/>
                    <a:pt x="4025" y="110347"/>
                  </a:cubicBezTo>
                  <a:cubicBezTo>
                    <a:pt x="5295" y="102763"/>
                    <a:pt x="4025" y="94596"/>
                    <a:pt x="5295" y="87012"/>
                  </a:cubicBezTo>
                  <a:cubicBezTo>
                    <a:pt x="6565" y="74761"/>
                    <a:pt x="9105" y="61343"/>
                    <a:pt x="10375" y="44450"/>
                  </a:cubicBezTo>
                  <a:cubicBezTo>
                    <a:pt x="10375" y="41910"/>
                    <a:pt x="11645" y="39370"/>
                    <a:pt x="12915" y="38100"/>
                  </a:cubicBezTo>
                  <a:cubicBezTo>
                    <a:pt x="34505" y="35560"/>
                    <a:pt x="53865" y="30480"/>
                    <a:pt x="72450" y="29210"/>
                  </a:cubicBezTo>
                  <a:cubicBezTo>
                    <a:pt x="103814" y="25400"/>
                    <a:pt x="135178" y="22860"/>
                    <a:pt x="167703" y="20320"/>
                  </a:cubicBezTo>
                  <a:cubicBezTo>
                    <a:pt x="189773" y="17780"/>
                    <a:pt x="211844" y="16510"/>
                    <a:pt x="232753" y="13970"/>
                  </a:cubicBezTo>
                  <a:cubicBezTo>
                    <a:pt x="253662" y="11430"/>
                    <a:pt x="275733" y="8890"/>
                    <a:pt x="296642" y="8890"/>
                  </a:cubicBezTo>
                  <a:cubicBezTo>
                    <a:pt x="319874" y="7620"/>
                    <a:pt x="343106" y="10160"/>
                    <a:pt x="366339" y="8890"/>
                  </a:cubicBezTo>
                  <a:cubicBezTo>
                    <a:pt x="395379" y="8890"/>
                    <a:pt x="921590" y="6350"/>
                    <a:pt x="950630" y="5080"/>
                  </a:cubicBezTo>
                  <a:cubicBezTo>
                    <a:pt x="978509" y="3810"/>
                    <a:pt x="1006387" y="2540"/>
                    <a:pt x="1035428" y="2540"/>
                  </a:cubicBezTo>
                  <a:cubicBezTo>
                    <a:pt x="1083054" y="1270"/>
                    <a:pt x="1129518" y="0"/>
                    <a:pt x="1177145" y="0"/>
                  </a:cubicBezTo>
                  <a:cubicBezTo>
                    <a:pt x="1196892" y="0"/>
                    <a:pt x="1217801" y="2540"/>
                    <a:pt x="1237548" y="2540"/>
                  </a:cubicBezTo>
                  <a:cubicBezTo>
                    <a:pt x="1292144" y="3810"/>
                    <a:pt x="1347902" y="5080"/>
                    <a:pt x="1402498" y="7620"/>
                  </a:cubicBezTo>
                  <a:cubicBezTo>
                    <a:pt x="1431538" y="8890"/>
                    <a:pt x="1460578" y="12700"/>
                    <a:pt x="1489618" y="16510"/>
                  </a:cubicBezTo>
                  <a:lnTo>
                    <a:pt x="1509608" y="16510"/>
                  </a:lnTo>
                  <a:cubicBezTo>
                    <a:pt x="1521037" y="17780"/>
                    <a:pt x="1529927" y="20320"/>
                    <a:pt x="1540087" y="21590"/>
                  </a:cubicBezTo>
                  <a:close/>
                  <a:moveTo>
                    <a:pt x="1550248" y="830559"/>
                  </a:moveTo>
                  <a:cubicBezTo>
                    <a:pt x="1551517" y="814048"/>
                    <a:pt x="1552787" y="801348"/>
                    <a:pt x="1552787" y="788648"/>
                  </a:cubicBezTo>
                  <a:cubicBezTo>
                    <a:pt x="1551517" y="754396"/>
                    <a:pt x="1550248" y="723477"/>
                    <a:pt x="1550248" y="690225"/>
                  </a:cubicBezTo>
                  <a:cubicBezTo>
                    <a:pt x="1550248" y="675057"/>
                    <a:pt x="1552787" y="659889"/>
                    <a:pt x="1551517" y="644721"/>
                  </a:cubicBezTo>
                  <a:cubicBezTo>
                    <a:pt x="1551517" y="630720"/>
                    <a:pt x="1550248" y="616136"/>
                    <a:pt x="1548977" y="602135"/>
                  </a:cubicBezTo>
                  <a:cubicBezTo>
                    <a:pt x="1543898" y="580550"/>
                    <a:pt x="1532467" y="133682"/>
                    <a:pt x="1532467" y="112097"/>
                  </a:cubicBezTo>
                  <a:cubicBezTo>
                    <a:pt x="1529927" y="94013"/>
                    <a:pt x="1527387" y="75345"/>
                    <a:pt x="1524848" y="57260"/>
                  </a:cubicBezTo>
                  <a:cubicBezTo>
                    <a:pt x="1523577" y="44450"/>
                    <a:pt x="1522308" y="43180"/>
                    <a:pt x="1505881" y="41910"/>
                  </a:cubicBezTo>
                  <a:cubicBezTo>
                    <a:pt x="1502396" y="41910"/>
                    <a:pt x="1500073" y="41910"/>
                    <a:pt x="1496588" y="40640"/>
                  </a:cubicBezTo>
                  <a:cubicBezTo>
                    <a:pt x="1467548" y="36830"/>
                    <a:pt x="1437346" y="31750"/>
                    <a:pt x="1408306" y="30480"/>
                  </a:cubicBezTo>
                  <a:cubicBezTo>
                    <a:pt x="1337447" y="26670"/>
                    <a:pt x="1265427" y="25400"/>
                    <a:pt x="1194569" y="22860"/>
                  </a:cubicBezTo>
                  <a:lnTo>
                    <a:pt x="1110933" y="22860"/>
                  </a:lnTo>
                  <a:cubicBezTo>
                    <a:pt x="1073761" y="22860"/>
                    <a:pt x="1036589" y="22860"/>
                    <a:pt x="1000579" y="24130"/>
                  </a:cubicBezTo>
                  <a:cubicBezTo>
                    <a:pt x="969216" y="25400"/>
                    <a:pt x="440682" y="29210"/>
                    <a:pt x="409318" y="29210"/>
                  </a:cubicBezTo>
                  <a:cubicBezTo>
                    <a:pt x="358207" y="29210"/>
                    <a:pt x="307096" y="26670"/>
                    <a:pt x="255985" y="33020"/>
                  </a:cubicBezTo>
                  <a:cubicBezTo>
                    <a:pt x="229268" y="36830"/>
                    <a:pt x="203713" y="36830"/>
                    <a:pt x="178157" y="38100"/>
                  </a:cubicBezTo>
                  <a:cubicBezTo>
                    <a:pt x="134016" y="41910"/>
                    <a:pt x="89875" y="45720"/>
                    <a:pt x="45733" y="50800"/>
                  </a:cubicBezTo>
                  <a:cubicBezTo>
                    <a:pt x="33235" y="50800"/>
                    <a:pt x="30695" y="52593"/>
                    <a:pt x="29425" y="59593"/>
                  </a:cubicBezTo>
                  <a:cubicBezTo>
                    <a:pt x="28155" y="70094"/>
                    <a:pt x="28155" y="80595"/>
                    <a:pt x="26885" y="91096"/>
                  </a:cubicBezTo>
                  <a:cubicBezTo>
                    <a:pt x="25615" y="108597"/>
                    <a:pt x="23075" y="125515"/>
                    <a:pt x="21805" y="143016"/>
                  </a:cubicBezTo>
                  <a:cubicBezTo>
                    <a:pt x="16725" y="161684"/>
                    <a:pt x="23075" y="617886"/>
                    <a:pt x="25615" y="636554"/>
                  </a:cubicBezTo>
                  <a:cubicBezTo>
                    <a:pt x="25615" y="656389"/>
                    <a:pt x="25615" y="676807"/>
                    <a:pt x="26885" y="696642"/>
                  </a:cubicBezTo>
                  <a:cubicBezTo>
                    <a:pt x="26885" y="711226"/>
                    <a:pt x="29425" y="725811"/>
                    <a:pt x="29425" y="740395"/>
                  </a:cubicBezTo>
                  <a:cubicBezTo>
                    <a:pt x="29425" y="756146"/>
                    <a:pt x="29425" y="771897"/>
                    <a:pt x="28155" y="788648"/>
                  </a:cubicBezTo>
                  <a:lnTo>
                    <a:pt x="28155" y="798809"/>
                  </a:lnTo>
                  <a:cubicBezTo>
                    <a:pt x="28155" y="808969"/>
                    <a:pt x="31965" y="812779"/>
                    <a:pt x="40855" y="812779"/>
                  </a:cubicBezTo>
                  <a:cubicBezTo>
                    <a:pt x="56188" y="812779"/>
                    <a:pt x="72450" y="814048"/>
                    <a:pt x="87551" y="814048"/>
                  </a:cubicBezTo>
                  <a:cubicBezTo>
                    <a:pt x="109622" y="814048"/>
                    <a:pt x="132854" y="811509"/>
                    <a:pt x="154925" y="814048"/>
                  </a:cubicBezTo>
                  <a:cubicBezTo>
                    <a:pt x="190935" y="817859"/>
                    <a:pt x="226945" y="820398"/>
                    <a:pt x="262955" y="819129"/>
                  </a:cubicBezTo>
                  <a:cubicBezTo>
                    <a:pt x="286187" y="817859"/>
                    <a:pt x="308258" y="820398"/>
                    <a:pt x="331490" y="820398"/>
                  </a:cubicBezTo>
                  <a:cubicBezTo>
                    <a:pt x="365177" y="820398"/>
                    <a:pt x="398864" y="819129"/>
                    <a:pt x="432551" y="820398"/>
                  </a:cubicBezTo>
                  <a:cubicBezTo>
                    <a:pt x="482500" y="821669"/>
                    <a:pt x="1030781" y="811509"/>
                    <a:pt x="1081892" y="814048"/>
                  </a:cubicBezTo>
                  <a:cubicBezTo>
                    <a:pt x="1103963" y="815319"/>
                    <a:pt x="1126034" y="816589"/>
                    <a:pt x="1146943" y="816589"/>
                  </a:cubicBezTo>
                  <a:cubicBezTo>
                    <a:pt x="1185276" y="819129"/>
                    <a:pt x="1222447" y="815319"/>
                    <a:pt x="1260781" y="819129"/>
                  </a:cubicBezTo>
                  <a:cubicBezTo>
                    <a:pt x="1292144" y="821669"/>
                    <a:pt x="1323508" y="821669"/>
                    <a:pt x="1354871" y="824209"/>
                  </a:cubicBezTo>
                  <a:cubicBezTo>
                    <a:pt x="1401336" y="828019"/>
                    <a:pt x="1447800" y="830559"/>
                    <a:pt x="1494265" y="831829"/>
                  </a:cubicBezTo>
                  <a:cubicBezTo>
                    <a:pt x="1512148" y="831829"/>
                    <a:pt x="1529927" y="830559"/>
                    <a:pt x="1550248" y="830559"/>
                  </a:cubicBezTo>
                  <a:close/>
                </a:path>
              </a:pathLst>
            </a:custGeom>
            <a:solidFill>
              <a:srgbClr val="2A2B39"/>
            </a:solidFill>
          </p:spPr>
        </p:sp>
      </p:grpSp>
      <p:grpSp>
        <p:nvGrpSpPr>
          <p:cNvPr name="Group 22" id="22"/>
          <p:cNvGrpSpPr/>
          <p:nvPr/>
        </p:nvGrpSpPr>
        <p:grpSpPr>
          <a:xfrm rot="0">
            <a:off x="421988" y="8216109"/>
            <a:ext cx="1090199" cy="1082270"/>
            <a:chOff x="0" y="0"/>
            <a:chExt cx="1453599" cy="1443027"/>
          </a:xfrm>
        </p:grpSpPr>
        <p:sp>
          <p:nvSpPr>
            <p:cNvPr name="Freeform 23" id="23"/>
            <p:cNvSpPr/>
            <p:nvPr/>
          </p:nvSpPr>
          <p:spPr>
            <a:xfrm flipH="false" flipV="false" rot="0">
              <a:off x="0" y="0"/>
              <a:ext cx="1453599" cy="1443027"/>
            </a:xfrm>
            <a:custGeom>
              <a:avLst/>
              <a:gdLst/>
              <a:ahLst/>
              <a:cxnLst/>
              <a:rect r="r" b="b" t="t" l="l"/>
              <a:pathLst>
                <a:path h="1443027" w="1453599">
                  <a:moveTo>
                    <a:pt x="0" y="0"/>
                  </a:moveTo>
                  <a:lnTo>
                    <a:pt x="1453599" y="0"/>
                  </a:lnTo>
                  <a:lnTo>
                    <a:pt x="1453599" y="1443027"/>
                  </a:lnTo>
                  <a:lnTo>
                    <a:pt x="0" y="14430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p:nvPr/>
          </p:nvGrpSpPr>
          <p:grpSpPr>
            <a:xfrm rot="0">
              <a:off x="43391" y="42417"/>
              <a:ext cx="1368325" cy="1329781"/>
              <a:chOff x="0" y="0"/>
              <a:chExt cx="1623060" cy="1577340"/>
            </a:xfrm>
          </p:grpSpPr>
          <p:sp>
            <p:nvSpPr>
              <p:cNvPr name="Freeform 25" id="25"/>
              <p:cNvSpPr/>
              <p:nvPr/>
            </p:nvSpPr>
            <p:spPr>
              <a:xfrm flipH="false" flipV="false" rot="0">
                <a:off x="50800" y="50800"/>
                <a:ext cx="1521460" cy="1474773"/>
              </a:xfrm>
              <a:custGeom>
                <a:avLst/>
                <a:gdLst/>
                <a:ahLst/>
                <a:cxnLst/>
                <a:rect r="r" b="b" t="t" l="l"/>
                <a:pathLst>
                  <a:path h="1474773" w="1521460">
                    <a:moveTo>
                      <a:pt x="0" y="659130"/>
                    </a:moveTo>
                    <a:cubicBezTo>
                      <a:pt x="1270" y="627380"/>
                      <a:pt x="1270" y="617220"/>
                      <a:pt x="1270" y="617220"/>
                    </a:cubicBezTo>
                    <a:cubicBezTo>
                      <a:pt x="1270" y="617220"/>
                      <a:pt x="2540" y="617220"/>
                      <a:pt x="2540" y="617220"/>
                    </a:cubicBezTo>
                    <a:cubicBezTo>
                      <a:pt x="2540" y="617220"/>
                      <a:pt x="2540" y="610870"/>
                      <a:pt x="2540" y="608330"/>
                    </a:cubicBezTo>
                    <a:cubicBezTo>
                      <a:pt x="2540" y="604520"/>
                      <a:pt x="3810" y="601980"/>
                      <a:pt x="5080" y="598170"/>
                    </a:cubicBezTo>
                    <a:cubicBezTo>
                      <a:pt x="6350" y="591820"/>
                      <a:pt x="7620" y="581660"/>
                      <a:pt x="10160" y="572770"/>
                    </a:cubicBezTo>
                    <a:cubicBezTo>
                      <a:pt x="11430" y="565150"/>
                      <a:pt x="15240" y="548640"/>
                      <a:pt x="15240" y="548640"/>
                    </a:cubicBezTo>
                    <a:cubicBezTo>
                      <a:pt x="15240" y="547370"/>
                      <a:pt x="22860" y="533400"/>
                      <a:pt x="26670" y="525780"/>
                    </a:cubicBezTo>
                    <a:cubicBezTo>
                      <a:pt x="30480" y="518160"/>
                      <a:pt x="38100" y="502920"/>
                      <a:pt x="38100" y="501650"/>
                    </a:cubicBezTo>
                    <a:cubicBezTo>
                      <a:pt x="38100" y="501650"/>
                      <a:pt x="49530" y="488950"/>
                      <a:pt x="54610" y="482600"/>
                    </a:cubicBezTo>
                    <a:cubicBezTo>
                      <a:pt x="59690" y="476250"/>
                      <a:pt x="71120" y="463550"/>
                      <a:pt x="71120" y="462280"/>
                    </a:cubicBezTo>
                    <a:cubicBezTo>
                      <a:pt x="71120" y="462280"/>
                      <a:pt x="85090" y="453390"/>
                      <a:pt x="91440" y="448310"/>
                    </a:cubicBezTo>
                    <a:cubicBezTo>
                      <a:pt x="99060" y="443230"/>
                      <a:pt x="113030" y="433070"/>
                      <a:pt x="113030" y="433070"/>
                    </a:cubicBezTo>
                    <a:cubicBezTo>
                      <a:pt x="113030" y="433070"/>
                      <a:pt x="128270" y="426720"/>
                      <a:pt x="137160" y="422910"/>
                    </a:cubicBezTo>
                    <a:cubicBezTo>
                      <a:pt x="144780" y="419100"/>
                      <a:pt x="160020" y="412750"/>
                      <a:pt x="160020" y="412750"/>
                    </a:cubicBezTo>
                    <a:cubicBezTo>
                      <a:pt x="160020" y="412750"/>
                      <a:pt x="180340" y="410210"/>
                      <a:pt x="185420" y="408940"/>
                    </a:cubicBezTo>
                    <a:cubicBezTo>
                      <a:pt x="189230" y="408940"/>
                      <a:pt x="190500" y="410210"/>
                      <a:pt x="193040" y="408940"/>
                    </a:cubicBezTo>
                    <a:cubicBezTo>
                      <a:pt x="203200" y="401320"/>
                      <a:pt x="219710" y="342900"/>
                      <a:pt x="241300" y="316230"/>
                    </a:cubicBezTo>
                    <a:cubicBezTo>
                      <a:pt x="260350" y="290830"/>
                      <a:pt x="311150" y="260350"/>
                      <a:pt x="314960" y="251460"/>
                    </a:cubicBezTo>
                    <a:cubicBezTo>
                      <a:pt x="316230" y="248920"/>
                      <a:pt x="314960" y="248920"/>
                      <a:pt x="314960" y="246380"/>
                    </a:cubicBezTo>
                    <a:cubicBezTo>
                      <a:pt x="313690" y="241300"/>
                      <a:pt x="312420" y="222250"/>
                      <a:pt x="312420" y="222250"/>
                    </a:cubicBezTo>
                    <a:cubicBezTo>
                      <a:pt x="312420" y="222250"/>
                      <a:pt x="316230" y="205740"/>
                      <a:pt x="317500" y="198120"/>
                    </a:cubicBezTo>
                    <a:cubicBezTo>
                      <a:pt x="318770" y="190500"/>
                      <a:pt x="321310" y="175260"/>
                      <a:pt x="321310" y="173990"/>
                    </a:cubicBezTo>
                    <a:cubicBezTo>
                      <a:pt x="322580" y="172720"/>
                      <a:pt x="323850" y="162560"/>
                      <a:pt x="323850" y="162560"/>
                    </a:cubicBezTo>
                    <a:cubicBezTo>
                      <a:pt x="323850" y="162560"/>
                      <a:pt x="330200" y="147320"/>
                      <a:pt x="334010" y="139700"/>
                    </a:cubicBezTo>
                    <a:cubicBezTo>
                      <a:pt x="336550" y="132080"/>
                      <a:pt x="344170" y="118110"/>
                      <a:pt x="344170" y="118110"/>
                    </a:cubicBezTo>
                    <a:cubicBezTo>
                      <a:pt x="344170" y="116840"/>
                      <a:pt x="354330" y="105410"/>
                      <a:pt x="358140" y="97790"/>
                    </a:cubicBezTo>
                    <a:cubicBezTo>
                      <a:pt x="363220" y="91440"/>
                      <a:pt x="373380" y="78740"/>
                      <a:pt x="373380" y="78740"/>
                    </a:cubicBezTo>
                    <a:cubicBezTo>
                      <a:pt x="374650" y="78740"/>
                      <a:pt x="447040" y="27940"/>
                      <a:pt x="447040" y="27940"/>
                    </a:cubicBezTo>
                    <a:cubicBezTo>
                      <a:pt x="447040" y="27940"/>
                      <a:pt x="455930" y="25400"/>
                      <a:pt x="459740" y="24130"/>
                    </a:cubicBezTo>
                    <a:cubicBezTo>
                      <a:pt x="461010" y="22860"/>
                      <a:pt x="461010" y="22860"/>
                      <a:pt x="463550" y="21590"/>
                    </a:cubicBezTo>
                    <a:cubicBezTo>
                      <a:pt x="467360" y="19050"/>
                      <a:pt x="485140" y="10160"/>
                      <a:pt x="485140" y="10160"/>
                    </a:cubicBezTo>
                    <a:cubicBezTo>
                      <a:pt x="485140" y="10160"/>
                      <a:pt x="500380" y="6350"/>
                      <a:pt x="509270" y="5080"/>
                    </a:cubicBezTo>
                    <a:cubicBezTo>
                      <a:pt x="516890" y="3810"/>
                      <a:pt x="532130" y="0"/>
                      <a:pt x="532130" y="0"/>
                    </a:cubicBezTo>
                    <a:cubicBezTo>
                      <a:pt x="533400" y="0"/>
                      <a:pt x="548640" y="0"/>
                      <a:pt x="557530" y="0"/>
                    </a:cubicBezTo>
                    <a:cubicBezTo>
                      <a:pt x="565150" y="0"/>
                      <a:pt x="581660" y="0"/>
                      <a:pt x="581660" y="0"/>
                    </a:cubicBezTo>
                    <a:cubicBezTo>
                      <a:pt x="581660" y="0"/>
                      <a:pt x="596900" y="3810"/>
                      <a:pt x="605790" y="6350"/>
                    </a:cubicBezTo>
                    <a:cubicBezTo>
                      <a:pt x="613410" y="8890"/>
                      <a:pt x="628650" y="12700"/>
                      <a:pt x="628650" y="12700"/>
                    </a:cubicBezTo>
                    <a:cubicBezTo>
                      <a:pt x="628650" y="12700"/>
                      <a:pt x="642620" y="20320"/>
                      <a:pt x="650240" y="24130"/>
                    </a:cubicBezTo>
                    <a:cubicBezTo>
                      <a:pt x="657860" y="27940"/>
                      <a:pt x="671830" y="35560"/>
                      <a:pt x="671830" y="35560"/>
                    </a:cubicBezTo>
                    <a:cubicBezTo>
                      <a:pt x="671830" y="35560"/>
                      <a:pt x="684530" y="46990"/>
                      <a:pt x="689610" y="52070"/>
                    </a:cubicBezTo>
                    <a:cubicBezTo>
                      <a:pt x="695960" y="58420"/>
                      <a:pt x="707390" y="68580"/>
                      <a:pt x="708660" y="68580"/>
                    </a:cubicBezTo>
                    <a:cubicBezTo>
                      <a:pt x="708660" y="68580"/>
                      <a:pt x="717550" y="82550"/>
                      <a:pt x="721360" y="88900"/>
                    </a:cubicBezTo>
                    <a:cubicBezTo>
                      <a:pt x="726440" y="96520"/>
                      <a:pt x="735330" y="109220"/>
                      <a:pt x="735330" y="109220"/>
                    </a:cubicBezTo>
                    <a:cubicBezTo>
                      <a:pt x="735330" y="109220"/>
                      <a:pt x="736600" y="124460"/>
                      <a:pt x="742950" y="128270"/>
                    </a:cubicBezTo>
                    <a:cubicBezTo>
                      <a:pt x="749300" y="133350"/>
                      <a:pt x="760730" y="127000"/>
                      <a:pt x="775970" y="128270"/>
                    </a:cubicBezTo>
                    <a:cubicBezTo>
                      <a:pt x="811530" y="130810"/>
                      <a:pt x="892810" y="143510"/>
                      <a:pt x="951230" y="158750"/>
                    </a:cubicBezTo>
                    <a:cubicBezTo>
                      <a:pt x="1010920" y="173990"/>
                      <a:pt x="1070610" y="193040"/>
                      <a:pt x="1127760" y="218440"/>
                    </a:cubicBezTo>
                    <a:cubicBezTo>
                      <a:pt x="1183640" y="245110"/>
                      <a:pt x="1272540" y="300990"/>
                      <a:pt x="1289050" y="313690"/>
                    </a:cubicBezTo>
                    <a:cubicBezTo>
                      <a:pt x="1291590" y="316230"/>
                      <a:pt x="1292860" y="318770"/>
                      <a:pt x="1294130" y="320040"/>
                    </a:cubicBezTo>
                    <a:cubicBezTo>
                      <a:pt x="1294130" y="320040"/>
                      <a:pt x="1294130" y="320040"/>
                      <a:pt x="1295400" y="320040"/>
                    </a:cubicBezTo>
                    <a:cubicBezTo>
                      <a:pt x="1297940" y="320040"/>
                      <a:pt x="1320800" y="322580"/>
                      <a:pt x="1320800" y="322580"/>
                    </a:cubicBezTo>
                    <a:cubicBezTo>
                      <a:pt x="1320800" y="322580"/>
                      <a:pt x="1337310" y="327660"/>
                      <a:pt x="1344930" y="330200"/>
                    </a:cubicBezTo>
                    <a:cubicBezTo>
                      <a:pt x="1353820" y="334010"/>
                      <a:pt x="1370330" y="339090"/>
                      <a:pt x="1370330" y="339090"/>
                    </a:cubicBezTo>
                    <a:cubicBezTo>
                      <a:pt x="1370330" y="339090"/>
                      <a:pt x="1384300" y="349250"/>
                      <a:pt x="1391920" y="354330"/>
                    </a:cubicBezTo>
                    <a:cubicBezTo>
                      <a:pt x="1399540" y="358140"/>
                      <a:pt x="1413510" y="368300"/>
                      <a:pt x="1413510" y="368300"/>
                    </a:cubicBezTo>
                    <a:cubicBezTo>
                      <a:pt x="1413510" y="368300"/>
                      <a:pt x="1418590" y="374650"/>
                      <a:pt x="1421130" y="375920"/>
                    </a:cubicBezTo>
                    <a:cubicBezTo>
                      <a:pt x="1422400" y="377190"/>
                      <a:pt x="1426210" y="378460"/>
                      <a:pt x="1426210" y="379730"/>
                    </a:cubicBezTo>
                    <a:cubicBezTo>
                      <a:pt x="1426210" y="379730"/>
                      <a:pt x="1438910" y="391160"/>
                      <a:pt x="1445260" y="397510"/>
                    </a:cubicBezTo>
                    <a:cubicBezTo>
                      <a:pt x="1451610" y="403860"/>
                      <a:pt x="1463040" y="415290"/>
                      <a:pt x="1464310" y="415290"/>
                    </a:cubicBezTo>
                    <a:cubicBezTo>
                      <a:pt x="1464310" y="415290"/>
                      <a:pt x="1473200" y="430530"/>
                      <a:pt x="1477010" y="438150"/>
                    </a:cubicBezTo>
                    <a:cubicBezTo>
                      <a:pt x="1482090" y="444500"/>
                      <a:pt x="1490980" y="459740"/>
                      <a:pt x="1490980" y="459740"/>
                    </a:cubicBezTo>
                    <a:cubicBezTo>
                      <a:pt x="1490980" y="459740"/>
                      <a:pt x="1489710" y="464820"/>
                      <a:pt x="1490980" y="467360"/>
                    </a:cubicBezTo>
                    <a:cubicBezTo>
                      <a:pt x="1490980" y="471170"/>
                      <a:pt x="1498600" y="480060"/>
                      <a:pt x="1498600" y="480060"/>
                    </a:cubicBezTo>
                    <a:cubicBezTo>
                      <a:pt x="1498600" y="480060"/>
                      <a:pt x="1504950" y="496570"/>
                      <a:pt x="1507490" y="504190"/>
                    </a:cubicBezTo>
                    <a:cubicBezTo>
                      <a:pt x="1510030" y="513080"/>
                      <a:pt x="1516380" y="528320"/>
                      <a:pt x="1516380" y="529590"/>
                    </a:cubicBezTo>
                    <a:cubicBezTo>
                      <a:pt x="1516380" y="529590"/>
                      <a:pt x="1517650" y="546100"/>
                      <a:pt x="1518920" y="554990"/>
                    </a:cubicBezTo>
                    <a:cubicBezTo>
                      <a:pt x="1518920" y="563880"/>
                      <a:pt x="1521460" y="580390"/>
                      <a:pt x="1521460" y="580390"/>
                    </a:cubicBezTo>
                    <a:cubicBezTo>
                      <a:pt x="1521460" y="581660"/>
                      <a:pt x="1518920" y="598170"/>
                      <a:pt x="1517650" y="607060"/>
                    </a:cubicBezTo>
                    <a:cubicBezTo>
                      <a:pt x="1516380" y="615950"/>
                      <a:pt x="1513840" y="632460"/>
                      <a:pt x="1513840" y="632460"/>
                    </a:cubicBezTo>
                    <a:cubicBezTo>
                      <a:pt x="1513840" y="632460"/>
                      <a:pt x="1506220" y="648970"/>
                      <a:pt x="1503680" y="656590"/>
                    </a:cubicBezTo>
                    <a:cubicBezTo>
                      <a:pt x="1499870" y="664210"/>
                      <a:pt x="1493520" y="680720"/>
                      <a:pt x="1493520" y="680720"/>
                    </a:cubicBezTo>
                    <a:cubicBezTo>
                      <a:pt x="1493520" y="680720"/>
                      <a:pt x="1483360" y="695960"/>
                      <a:pt x="1478280" y="702310"/>
                    </a:cubicBezTo>
                    <a:cubicBezTo>
                      <a:pt x="1474470" y="707390"/>
                      <a:pt x="1470660" y="708660"/>
                      <a:pt x="1468120" y="716280"/>
                    </a:cubicBezTo>
                    <a:cubicBezTo>
                      <a:pt x="1460500" y="735330"/>
                      <a:pt x="1461770" y="807720"/>
                      <a:pt x="1457960" y="831850"/>
                    </a:cubicBezTo>
                    <a:cubicBezTo>
                      <a:pt x="1455420" y="844550"/>
                      <a:pt x="1452880" y="847090"/>
                      <a:pt x="1451610" y="857250"/>
                    </a:cubicBezTo>
                    <a:cubicBezTo>
                      <a:pt x="1449070" y="873760"/>
                      <a:pt x="1452880" y="900430"/>
                      <a:pt x="1447800" y="916940"/>
                    </a:cubicBezTo>
                    <a:cubicBezTo>
                      <a:pt x="1443990" y="930910"/>
                      <a:pt x="1433830" y="937260"/>
                      <a:pt x="1428750" y="951230"/>
                    </a:cubicBezTo>
                    <a:cubicBezTo>
                      <a:pt x="1421130" y="969010"/>
                      <a:pt x="1422400" y="991870"/>
                      <a:pt x="1412240" y="1018540"/>
                    </a:cubicBezTo>
                    <a:cubicBezTo>
                      <a:pt x="1394460" y="1068070"/>
                      <a:pt x="1355090" y="1158240"/>
                      <a:pt x="1311910" y="1212850"/>
                    </a:cubicBezTo>
                    <a:cubicBezTo>
                      <a:pt x="1271270" y="1263650"/>
                      <a:pt x="1216660" y="1306830"/>
                      <a:pt x="1163320" y="1338580"/>
                    </a:cubicBezTo>
                    <a:cubicBezTo>
                      <a:pt x="1111250" y="1370330"/>
                      <a:pt x="1054100" y="1388110"/>
                      <a:pt x="996950" y="1405890"/>
                    </a:cubicBezTo>
                    <a:cubicBezTo>
                      <a:pt x="938530" y="1423670"/>
                      <a:pt x="843280" y="1442720"/>
                      <a:pt x="815340" y="1443990"/>
                    </a:cubicBezTo>
                    <a:cubicBezTo>
                      <a:pt x="806450" y="1443990"/>
                      <a:pt x="803910" y="1440180"/>
                      <a:pt x="798830" y="1441450"/>
                    </a:cubicBezTo>
                    <a:cubicBezTo>
                      <a:pt x="792480" y="1442720"/>
                      <a:pt x="791210" y="1449070"/>
                      <a:pt x="782320" y="1452880"/>
                    </a:cubicBezTo>
                    <a:cubicBezTo>
                      <a:pt x="753110" y="1463040"/>
                      <a:pt x="647700" y="1477010"/>
                      <a:pt x="584200" y="1474470"/>
                    </a:cubicBezTo>
                    <a:cubicBezTo>
                      <a:pt x="523240" y="1471930"/>
                      <a:pt x="448310" y="1459230"/>
                      <a:pt x="408940" y="1442720"/>
                    </a:cubicBezTo>
                    <a:cubicBezTo>
                      <a:pt x="384810" y="1432560"/>
                      <a:pt x="369570" y="1410970"/>
                      <a:pt x="358140" y="1405890"/>
                    </a:cubicBezTo>
                    <a:cubicBezTo>
                      <a:pt x="353060" y="1403350"/>
                      <a:pt x="347980" y="1404620"/>
                      <a:pt x="346710" y="1402080"/>
                    </a:cubicBezTo>
                    <a:cubicBezTo>
                      <a:pt x="346710" y="1402080"/>
                      <a:pt x="349250" y="1400810"/>
                      <a:pt x="349250" y="1399540"/>
                    </a:cubicBezTo>
                    <a:cubicBezTo>
                      <a:pt x="347980" y="1393190"/>
                      <a:pt x="311150" y="1370330"/>
                      <a:pt x="298450" y="1362710"/>
                    </a:cubicBezTo>
                    <a:cubicBezTo>
                      <a:pt x="292100" y="1358900"/>
                      <a:pt x="283210" y="1355090"/>
                      <a:pt x="283210" y="1355090"/>
                    </a:cubicBezTo>
                    <a:cubicBezTo>
                      <a:pt x="281940" y="1355090"/>
                      <a:pt x="269240" y="1343660"/>
                      <a:pt x="262890" y="1337310"/>
                    </a:cubicBezTo>
                    <a:cubicBezTo>
                      <a:pt x="256540" y="1333500"/>
                      <a:pt x="246380" y="1324610"/>
                      <a:pt x="245110" y="1323340"/>
                    </a:cubicBezTo>
                    <a:cubicBezTo>
                      <a:pt x="242570" y="1322070"/>
                      <a:pt x="217170" y="1311910"/>
                      <a:pt x="210820" y="1306830"/>
                    </a:cubicBezTo>
                    <a:cubicBezTo>
                      <a:pt x="207010" y="1303020"/>
                      <a:pt x="208280" y="1299210"/>
                      <a:pt x="204470" y="1295400"/>
                    </a:cubicBezTo>
                    <a:cubicBezTo>
                      <a:pt x="200660" y="1291590"/>
                      <a:pt x="185420" y="1282700"/>
                      <a:pt x="185420" y="1282700"/>
                    </a:cubicBezTo>
                    <a:cubicBezTo>
                      <a:pt x="185420" y="1282700"/>
                      <a:pt x="173990" y="1270000"/>
                      <a:pt x="167640" y="1262380"/>
                    </a:cubicBezTo>
                    <a:cubicBezTo>
                      <a:pt x="162560" y="1256030"/>
                      <a:pt x="151130" y="1243330"/>
                      <a:pt x="151130" y="1243330"/>
                    </a:cubicBezTo>
                    <a:cubicBezTo>
                      <a:pt x="151130" y="1243330"/>
                      <a:pt x="142240" y="1226820"/>
                      <a:pt x="138430" y="1219200"/>
                    </a:cubicBezTo>
                    <a:cubicBezTo>
                      <a:pt x="134620" y="1211580"/>
                      <a:pt x="127000" y="1196340"/>
                      <a:pt x="127000" y="1196340"/>
                    </a:cubicBezTo>
                    <a:cubicBezTo>
                      <a:pt x="127000" y="1196340"/>
                      <a:pt x="121920" y="1178560"/>
                      <a:pt x="120650" y="1170940"/>
                    </a:cubicBezTo>
                    <a:cubicBezTo>
                      <a:pt x="118110" y="1162050"/>
                      <a:pt x="114300" y="1145540"/>
                      <a:pt x="114300" y="1145540"/>
                    </a:cubicBezTo>
                    <a:cubicBezTo>
                      <a:pt x="114300" y="1144270"/>
                      <a:pt x="114300" y="1127760"/>
                      <a:pt x="114300" y="1118870"/>
                    </a:cubicBezTo>
                    <a:cubicBezTo>
                      <a:pt x="114300" y="1109980"/>
                      <a:pt x="114300" y="1092200"/>
                      <a:pt x="114300" y="1092200"/>
                    </a:cubicBezTo>
                    <a:cubicBezTo>
                      <a:pt x="114300" y="1092200"/>
                      <a:pt x="119380" y="1075690"/>
                      <a:pt x="120650" y="1066800"/>
                    </a:cubicBezTo>
                    <a:cubicBezTo>
                      <a:pt x="123190" y="1057910"/>
                      <a:pt x="127000" y="1041400"/>
                      <a:pt x="127000" y="1041400"/>
                    </a:cubicBezTo>
                    <a:cubicBezTo>
                      <a:pt x="127000" y="1041400"/>
                      <a:pt x="130810" y="1038860"/>
                      <a:pt x="130810" y="1035050"/>
                    </a:cubicBezTo>
                    <a:cubicBezTo>
                      <a:pt x="132080" y="1017270"/>
                      <a:pt x="86360" y="920750"/>
                      <a:pt x="68580" y="877570"/>
                    </a:cubicBezTo>
                    <a:cubicBezTo>
                      <a:pt x="55880" y="845820"/>
                      <a:pt x="43180" y="820420"/>
                      <a:pt x="36830" y="797560"/>
                    </a:cubicBezTo>
                    <a:cubicBezTo>
                      <a:pt x="31750" y="779780"/>
                      <a:pt x="33020" y="763270"/>
                      <a:pt x="29210" y="751840"/>
                    </a:cubicBezTo>
                    <a:cubicBezTo>
                      <a:pt x="26670" y="744220"/>
                      <a:pt x="22860" y="739140"/>
                      <a:pt x="20320" y="732790"/>
                    </a:cubicBezTo>
                    <a:cubicBezTo>
                      <a:pt x="16510" y="726440"/>
                      <a:pt x="10160" y="709930"/>
                      <a:pt x="10160" y="709930"/>
                    </a:cubicBezTo>
                    <a:cubicBezTo>
                      <a:pt x="10160" y="709930"/>
                      <a:pt x="6350" y="693420"/>
                      <a:pt x="5080" y="684530"/>
                    </a:cubicBezTo>
                    <a:cubicBezTo>
                      <a:pt x="2540" y="676910"/>
                      <a:pt x="0" y="660400"/>
                      <a:pt x="0" y="659130"/>
                    </a:cubicBezTo>
                    <a:moveTo>
                      <a:pt x="1270" y="619760"/>
                    </a:moveTo>
                    <a:cubicBezTo>
                      <a:pt x="2540" y="608330"/>
                      <a:pt x="2540" y="615950"/>
                      <a:pt x="1270" y="617220"/>
                    </a:cubicBezTo>
                    <a:cubicBezTo>
                      <a:pt x="1270" y="618490"/>
                      <a:pt x="1270" y="619760"/>
                      <a:pt x="1270" y="619760"/>
                    </a:cubicBezTo>
                  </a:path>
                </a:pathLst>
              </a:custGeom>
              <a:solidFill>
                <a:srgbClr val="FFDA68"/>
              </a:solidFill>
              <a:ln cap="sq">
                <a:noFill/>
                <a:prstDash val="solid"/>
                <a:miter/>
              </a:ln>
            </p:spPr>
          </p:sp>
        </p:grpSp>
        <p:sp>
          <p:nvSpPr>
            <p:cNvPr name="TextBox 26" id="26"/>
            <p:cNvSpPr txBox="true"/>
            <p:nvPr/>
          </p:nvSpPr>
          <p:spPr>
            <a:xfrm rot="0">
              <a:off x="319825" y="184529"/>
              <a:ext cx="813949" cy="1140645"/>
            </a:xfrm>
            <a:prstGeom prst="rect">
              <a:avLst/>
            </a:prstGeom>
          </p:spPr>
          <p:txBody>
            <a:bodyPr anchor="t" rtlCol="false" tIns="0" lIns="0" bIns="0" rIns="0">
              <a:spAutoFit/>
            </a:bodyPr>
            <a:lstStyle/>
            <a:p>
              <a:pPr algn="ctr" marL="0" indent="0" lvl="0">
                <a:lnSpc>
                  <a:spcPts val="5912"/>
                </a:lnSpc>
              </a:pPr>
              <a:r>
                <a:rPr lang="en-US" b="true" sz="6033" spc="301">
                  <a:solidFill>
                    <a:srgbClr val="2A2B39"/>
                  </a:solidFill>
                  <a:latin typeface="Poppins Bold"/>
                  <a:ea typeface="Poppins Bold"/>
                  <a:cs typeface="Poppins Bold"/>
                  <a:sym typeface="Poppins Bold"/>
                </a:rPr>
                <a:t>3</a:t>
              </a:r>
            </a:p>
          </p:txBody>
        </p:sp>
      </p:grpSp>
      <p:grpSp>
        <p:nvGrpSpPr>
          <p:cNvPr name="Group 27" id="27"/>
          <p:cNvGrpSpPr/>
          <p:nvPr/>
        </p:nvGrpSpPr>
        <p:grpSpPr>
          <a:xfrm rot="0">
            <a:off x="575712" y="2739320"/>
            <a:ext cx="936475" cy="936475"/>
            <a:chOff x="0" y="0"/>
            <a:chExt cx="1248633" cy="1248633"/>
          </a:xfrm>
        </p:grpSpPr>
        <p:grpSp>
          <p:nvGrpSpPr>
            <p:cNvPr name="Group 28" id="28"/>
            <p:cNvGrpSpPr/>
            <p:nvPr/>
          </p:nvGrpSpPr>
          <p:grpSpPr>
            <a:xfrm rot="0">
              <a:off x="0" y="0"/>
              <a:ext cx="1248633" cy="124863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DD5DA"/>
              </a:solidFill>
              <a:ln w="28575" cap="sq">
                <a:solidFill>
                  <a:srgbClr val="2A2B39"/>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1157"/>
                  </a:lnSpc>
                </a:pPr>
              </a:p>
            </p:txBody>
          </p:sp>
        </p:grpSp>
        <p:sp>
          <p:nvSpPr>
            <p:cNvPr name="TextBox 31" id="31"/>
            <p:cNvSpPr txBox="true"/>
            <p:nvPr/>
          </p:nvSpPr>
          <p:spPr>
            <a:xfrm rot="0">
              <a:off x="233306" y="113514"/>
              <a:ext cx="782022" cy="1093289"/>
            </a:xfrm>
            <a:prstGeom prst="rect">
              <a:avLst/>
            </a:prstGeom>
          </p:spPr>
          <p:txBody>
            <a:bodyPr anchor="t" rtlCol="false" tIns="0" lIns="0" bIns="0" rIns="0">
              <a:spAutoFit/>
            </a:bodyPr>
            <a:lstStyle/>
            <a:p>
              <a:pPr algn="ctr" marL="0" indent="0" lvl="0">
                <a:lnSpc>
                  <a:spcPts val="5680"/>
                </a:lnSpc>
              </a:pPr>
              <a:r>
                <a:rPr lang="en-US" b="true" sz="5796" spc="289">
                  <a:solidFill>
                    <a:srgbClr val="2A2B39"/>
                  </a:solidFill>
                  <a:latin typeface="Poppins Bold"/>
                  <a:ea typeface="Poppins Bold"/>
                  <a:cs typeface="Poppins Bold"/>
                  <a:sym typeface="Poppins Bold"/>
                </a:rPr>
                <a:t>1</a:t>
              </a:r>
            </a:p>
          </p:txBody>
        </p:sp>
      </p:grpSp>
      <p:sp>
        <p:nvSpPr>
          <p:cNvPr name="Freeform 32" id="32"/>
          <p:cNvSpPr/>
          <p:nvPr/>
        </p:nvSpPr>
        <p:spPr>
          <a:xfrm flipH="false" flipV="false" rot="-5400000">
            <a:off x="12427069" y="3660689"/>
            <a:ext cx="286876" cy="182909"/>
          </a:xfrm>
          <a:custGeom>
            <a:avLst/>
            <a:gdLst/>
            <a:ahLst/>
            <a:cxnLst/>
            <a:rect r="r" b="b" t="t" l="l"/>
            <a:pathLst>
              <a:path h="182909" w="286876">
                <a:moveTo>
                  <a:pt x="0" y="0"/>
                </a:moveTo>
                <a:lnTo>
                  <a:pt x="286876" y="0"/>
                </a:lnTo>
                <a:lnTo>
                  <a:pt x="286876" y="182909"/>
                </a:lnTo>
                <a:lnTo>
                  <a:pt x="0" y="182909"/>
                </a:lnTo>
                <a:lnTo>
                  <a:pt x="0" y="0"/>
                </a:lnTo>
                <a:close/>
              </a:path>
            </a:pathLst>
          </a:custGeom>
          <a:blipFill>
            <a:blip r:embed="rId6">
              <a:extLst>
                <a:ext uri="{96DAC541-7B7A-43D3-8B79-37D633B846F1}">
                  <asvg:svgBlip xmlns:asvg="http://schemas.microsoft.com/office/drawing/2016/SVG/main" r:embed="rId7"/>
                </a:ext>
              </a:extLst>
            </a:blip>
            <a:stretch>
              <a:fillRect l="-85224" t="-233427" r="-78713" b="0"/>
            </a:stretch>
          </a:blipFill>
        </p:spPr>
      </p:sp>
      <p:grpSp>
        <p:nvGrpSpPr>
          <p:cNvPr name="Group 33" id="33"/>
          <p:cNvGrpSpPr/>
          <p:nvPr/>
        </p:nvGrpSpPr>
        <p:grpSpPr>
          <a:xfrm rot="0">
            <a:off x="12890562" y="3207557"/>
            <a:ext cx="5369318" cy="1347299"/>
            <a:chOff x="0" y="0"/>
            <a:chExt cx="7159091" cy="1796398"/>
          </a:xfrm>
        </p:grpSpPr>
        <p:sp>
          <p:nvSpPr>
            <p:cNvPr name="TextBox 34" id="34"/>
            <p:cNvSpPr txBox="true"/>
            <p:nvPr/>
          </p:nvSpPr>
          <p:spPr>
            <a:xfrm rot="0">
              <a:off x="0" y="90271"/>
              <a:ext cx="6777317" cy="1577756"/>
            </a:xfrm>
            <a:prstGeom prst="rect">
              <a:avLst/>
            </a:prstGeom>
          </p:spPr>
          <p:txBody>
            <a:bodyPr anchor="t" rtlCol="false" tIns="0" lIns="0" bIns="0" rIns="0">
              <a:spAutoFit/>
            </a:bodyPr>
            <a:lstStyle/>
            <a:p>
              <a:pPr algn="l">
                <a:lnSpc>
                  <a:spcPts val="3217"/>
                </a:lnSpc>
              </a:pPr>
              <a:r>
                <a:rPr lang="en-US" sz="2383">
                  <a:solidFill>
                    <a:srgbClr val="2A2B39"/>
                  </a:solidFill>
                  <a:latin typeface="Aristotelica Pro"/>
                  <a:ea typeface="Aristotelica Pro"/>
                  <a:cs typeface="Aristotelica Pro"/>
                  <a:sym typeface="Aristotelica Pro"/>
                </a:rPr>
                <a:t>Us</a:t>
              </a:r>
              <a:r>
                <a:rPr lang="en-US" sz="2383" strike="noStrike" u="none">
                  <a:solidFill>
                    <a:srgbClr val="2A2B39"/>
                  </a:solidFill>
                  <a:latin typeface="Aristotelica Pro"/>
                  <a:ea typeface="Aristotelica Pro"/>
                  <a:cs typeface="Aristotelica Pro"/>
                  <a:sym typeface="Aristotelica Pro"/>
                </a:rPr>
                <a:t>es affordable components (ESP32, Keypad) instead of biometric scanners.</a:t>
              </a:r>
            </a:p>
          </p:txBody>
        </p:sp>
        <p:sp>
          <p:nvSpPr>
            <p:cNvPr name="Freeform 35" id="35"/>
            <p:cNvSpPr/>
            <p:nvPr/>
          </p:nvSpPr>
          <p:spPr>
            <a:xfrm flipH="false" flipV="false" rot="-5400000">
              <a:off x="6574310" y="374521"/>
              <a:ext cx="959302" cy="210260"/>
            </a:xfrm>
            <a:custGeom>
              <a:avLst/>
              <a:gdLst/>
              <a:ahLst/>
              <a:cxnLst/>
              <a:rect r="r" b="b" t="t" l="l"/>
              <a:pathLst>
                <a:path h="210260" w="959302">
                  <a:moveTo>
                    <a:pt x="0" y="0"/>
                  </a:moveTo>
                  <a:lnTo>
                    <a:pt x="959302" y="0"/>
                  </a:lnTo>
                  <a:lnTo>
                    <a:pt x="959302" y="210260"/>
                  </a:lnTo>
                  <a:lnTo>
                    <a:pt x="0" y="210260"/>
                  </a:lnTo>
                  <a:lnTo>
                    <a:pt x="0" y="0"/>
                  </a:lnTo>
                  <a:close/>
                </a:path>
              </a:pathLst>
            </a:custGeom>
            <a:blipFill>
              <a:blip r:embed="rId8">
                <a:extLst>
                  <a:ext uri="{96DAC541-7B7A-43D3-8B79-37D633B846F1}">
                    <asvg:svgBlip xmlns:asvg="http://schemas.microsoft.com/office/drawing/2016/SVG/main" r:embed="rId9"/>
                  </a:ext>
                </a:extLst>
              </a:blip>
              <a:stretch>
                <a:fillRect l="-382196" t="0" r="0" b="0"/>
              </a:stretch>
            </a:blipFill>
          </p:spPr>
        </p:sp>
        <p:sp>
          <p:nvSpPr>
            <p:cNvPr name="Freeform 36" id="36"/>
            <p:cNvSpPr/>
            <p:nvPr/>
          </p:nvSpPr>
          <p:spPr>
            <a:xfrm flipH="true" flipV="true" rot="-5400000">
              <a:off x="6537031" y="1211617"/>
              <a:ext cx="959302" cy="210260"/>
            </a:xfrm>
            <a:custGeom>
              <a:avLst/>
              <a:gdLst/>
              <a:ahLst/>
              <a:cxnLst/>
              <a:rect r="r" b="b" t="t" l="l"/>
              <a:pathLst>
                <a:path h="210260" w="959302">
                  <a:moveTo>
                    <a:pt x="959302" y="210260"/>
                  </a:moveTo>
                  <a:lnTo>
                    <a:pt x="0" y="210260"/>
                  </a:lnTo>
                  <a:lnTo>
                    <a:pt x="0" y="0"/>
                  </a:lnTo>
                  <a:lnTo>
                    <a:pt x="959302" y="0"/>
                  </a:lnTo>
                  <a:lnTo>
                    <a:pt x="959302" y="210260"/>
                  </a:lnTo>
                  <a:close/>
                </a:path>
              </a:pathLst>
            </a:custGeom>
            <a:blipFill>
              <a:blip r:embed="rId8">
                <a:extLst>
                  <a:ext uri="{96DAC541-7B7A-43D3-8B79-37D633B846F1}">
                    <asvg:svgBlip xmlns:asvg="http://schemas.microsoft.com/office/drawing/2016/SVG/main" r:embed="rId9"/>
                  </a:ext>
                </a:extLst>
              </a:blip>
              <a:stretch>
                <a:fillRect l="-382196" t="0" r="0" b="0"/>
              </a:stretch>
            </a:blipFill>
            <a:ln cap="sq">
              <a:noFill/>
              <a:prstDash val="solid"/>
              <a:miter/>
            </a:ln>
          </p:spPr>
        </p:sp>
      </p:grpSp>
      <p:sp>
        <p:nvSpPr>
          <p:cNvPr name="TextBox 37" id="37"/>
          <p:cNvSpPr txBox="true"/>
          <p:nvPr/>
        </p:nvSpPr>
        <p:spPr>
          <a:xfrm rot="0">
            <a:off x="1512187" y="2973677"/>
            <a:ext cx="4860338" cy="2355631"/>
          </a:xfrm>
          <a:prstGeom prst="rect">
            <a:avLst/>
          </a:prstGeom>
        </p:spPr>
        <p:txBody>
          <a:bodyPr anchor="t" rtlCol="false" tIns="0" lIns="0" bIns="0" rIns="0">
            <a:spAutoFit/>
          </a:bodyPr>
          <a:lstStyle/>
          <a:p>
            <a:pPr algn="ctr">
              <a:lnSpc>
                <a:spcPts val="2316"/>
              </a:lnSpc>
            </a:pPr>
            <a:r>
              <a:rPr lang="en-US" sz="2824" b="true">
                <a:solidFill>
                  <a:srgbClr val="2A2B39"/>
                </a:solidFill>
                <a:latin typeface="Poppins Bold"/>
                <a:ea typeface="Poppins Bold"/>
                <a:cs typeface="Poppins Bold"/>
                <a:sym typeface="Poppins Bold"/>
              </a:rPr>
              <a:t>Cost &amp; Complexity: </a:t>
            </a:r>
          </a:p>
          <a:p>
            <a:pPr algn="ctr" marL="0" indent="0" lvl="0">
              <a:lnSpc>
                <a:spcPts val="2316"/>
              </a:lnSpc>
              <a:spcBef>
                <a:spcPct val="0"/>
              </a:spcBef>
            </a:pPr>
            <a:r>
              <a:rPr lang="en-US" sz="2824">
                <a:solidFill>
                  <a:srgbClr val="2A2B39"/>
                </a:solidFill>
                <a:latin typeface="Poppins"/>
                <a:ea typeface="Poppins"/>
                <a:cs typeface="Poppins"/>
                <a:sym typeface="Poppins"/>
              </a:rPr>
              <a:t>Existing solutions often rely on expensive hardware like facial recogn</a:t>
            </a:r>
            <a:r>
              <a:rPr lang="en-US" sz="2824">
                <a:solidFill>
                  <a:srgbClr val="2A2B39"/>
                </a:solidFill>
                <a:latin typeface="Poppins"/>
                <a:ea typeface="Poppins"/>
                <a:cs typeface="Poppins"/>
                <a:sym typeface="Poppins"/>
              </a:rPr>
              <a:t>ition or proprietary cloud systems, making them unsuitable for budget-constrained campuses.</a:t>
            </a:r>
          </a:p>
        </p:txBody>
      </p:sp>
      <p:sp>
        <p:nvSpPr>
          <p:cNvPr name="TextBox 38" id="38"/>
          <p:cNvSpPr txBox="true"/>
          <p:nvPr/>
        </p:nvSpPr>
        <p:spPr>
          <a:xfrm rot="0">
            <a:off x="1512187" y="6897846"/>
            <a:ext cx="4860338" cy="2355631"/>
          </a:xfrm>
          <a:prstGeom prst="rect">
            <a:avLst/>
          </a:prstGeom>
        </p:spPr>
        <p:txBody>
          <a:bodyPr anchor="t" rtlCol="false" tIns="0" lIns="0" bIns="0" rIns="0">
            <a:spAutoFit/>
          </a:bodyPr>
          <a:lstStyle/>
          <a:p>
            <a:pPr algn="ctr" marL="0" indent="0" lvl="0">
              <a:lnSpc>
                <a:spcPts val="2316"/>
              </a:lnSpc>
              <a:spcBef>
                <a:spcPct val="0"/>
              </a:spcBef>
            </a:pPr>
            <a:r>
              <a:rPr lang="en-US" b="true" sz="2824">
                <a:solidFill>
                  <a:srgbClr val="2A2B39"/>
                </a:solidFill>
                <a:latin typeface="Poppins Bold"/>
                <a:ea typeface="Poppins Bold"/>
                <a:cs typeface="Poppins Bold"/>
                <a:sym typeface="Poppins Bold"/>
              </a:rPr>
              <a:t>Centralization Issues:</a:t>
            </a:r>
            <a:r>
              <a:rPr lang="en-US" sz="2824">
                <a:solidFill>
                  <a:srgbClr val="2A2B39"/>
                </a:solidFill>
                <a:latin typeface="Poppins"/>
                <a:ea typeface="Poppins"/>
                <a:cs typeface="Poppins"/>
                <a:sym typeface="Poppins"/>
              </a:rPr>
              <a:t> Current campus solutions (like ParcelHub) are centralized, causing conges</a:t>
            </a:r>
            <a:r>
              <a:rPr lang="en-US" sz="2824">
                <a:solidFill>
                  <a:srgbClr val="2A2B39"/>
                </a:solidFill>
                <a:latin typeface="Poppins"/>
                <a:ea typeface="Poppins"/>
                <a:cs typeface="Poppins"/>
                <a:sym typeface="Poppins"/>
              </a:rPr>
              <a:t>tion and accessibility issues for students living in distributed villages.</a:t>
            </a:r>
          </a:p>
        </p:txBody>
      </p:sp>
      <p:grpSp>
        <p:nvGrpSpPr>
          <p:cNvPr name="Group 39" id="39"/>
          <p:cNvGrpSpPr/>
          <p:nvPr/>
        </p:nvGrpSpPr>
        <p:grpSpPr>
          <a:xfrm rot="0">
            <a:off x="8210915" y="5578646"/>
            <a:ext cx="4041756" cy="1170569"/>
            <a:chOff x="0" y="0"/>
            <a:chExt cx="2654407" cy="768766"/>
          </a:xfrm>
        </p:grpSpPr>
        <p:sp>
          <p:nvSpPr>
            <p:cNvPr name="Freeform 40" id="40"/>
            <p:cNvSpPr/>
            <p:nvPr/>
          </p:nvSpPr>
          <p:spPr>
            <a:xfrm flipH="false" flipV="false" rot="0">
              <a:off x="40010" y="45156"/>
              <a:ext cx="2614397" cy="722905"/>
            </a:xfrm>
            <a:custGeom>
              <a:avLst/>
              <a:gdLst/>
              <a:ahLst/>
              <a:cxnLst/>
              <a:rect r="r" b="b" t="t" l="l"/>
              <a:pathLst>
                <a:path h="722905" w="2614397">
                  <a:moveTo>
                    <a:pt x="630" y="693130"/>
                  </a:moveTo>
                  <a:cubicBezTo>
                    <a:pt x="-1910" y="702020"/>
                    <a:pt x="3170" y="708370"/>
                    <a:pt x="17006" y="709640"/>
                  </a:cubicBezTo>
                  <a:cubicBezTo>
                    <a:pt x="32934" y="710910"/>
                    <a:pt x="46871" y="710910"/>
                    <a:pt x="62799" y="710910"/>
                  </a:cubicBezTo>
                  <a:cubicBezTo>
                    <a:pt x="126510" y="712180"/>
                    <a:pt x="190221" y="712180"/>
                    <a:pt x="255923" y="713450"/>
                  </a:cubicBezTo>
                  <a:cubicBezTo>
                    <a:pt x="291760" y="714720"/>
                    <a:pt x="327598" y="715990"/>
                    <a:pt x="361444" y="717260"/>
                  </a:cubicBezTo>
                  <a:cubicBezTo>
                    <a:pt x="421173" y="718530"/>
                    <a:pt x="478911" y="718530"/>
                    <a:pt x="538640" y="719800"/>
                  </a:cubicBezTo>
                  <a:cubicBezTo>
                    <a:pt x="562532" y="719800"/>
                    <a:pt x="584433" y="719800"/>
                    <a:pt x="608324" y="718530"/>
                  </a:cubicBezTo>
                  <a:cubicBezTo>
                    <a:pt x="618279" y="718530"/>
                    <a:pt x="630225" y="717260"/>
                    <a:pt x="640180" y="717260"/>
                  </a:cubicBezTo>
                  <a:cubicBezTo>
                    <a:pt x="679999" y="718530"/>
                    <a:pt x="1476388" y="709640"/>
                    <a:pt x="1516207" y="710910"/>
                  </a:cubicBezTo>
                  <a:cubicBezTo>
                    <a:pt x="1571954" y="712180"/>
                    <a:pt x="1725259" y="712180"/>
                    <a:pt x="1781006" y="712180"/>
                  </a:cubicBezTo>
                  <a:cubicBezTo>
                    <a:pt x="1802907" y="712180"/>
                    <a:pt x="1822816" y="710910"/>
                    <a:pt x="1844717" y="710910"/>
                  </a:cubicBezTo>
                  <a:lnTo>
                    <a:pt x="1952229" y="714720"/>
                  </a:lnTo>
                  <a:cubicBezTo>
                    <a:pt x="2029877" y="717260"/>
                    <a:pt x="2105534" y="714720"/>
                    <a:pt x="2183182" y="718530"/>
                  </a:cubicBezTo>
                  <a:cubicBezTo>
                    <a:pt x="2312595" y="723610"/>
                    <a:pt x="2443999" y="717260"/>
                    <a:pt x="2550897" y="722340"/>
                  </a:cubicBezTo>
                  <a:cubicBezTo>
                    <a:pt x="2571217" y="723610"/>
                    <a:pt x="2591537" y="722340"/>
                    <a:pt x="2614397" y="722340"/>
                  </a:cubicBezTo>
                  <a:lnTo>
                    <a:pt x="2614397" y="662650"/>
                  </a:lnTo>
                  <a:cubicBezTo>
                    <a:pt x="2613127" y="619915"/>
                    <a:pt x="2611857" y="596010"/>
                    <a:pt x="2611857" y="570611"/>
                  </a:cubicBezTo>
                  <a:cubicBezTo>
                    <a:pt x="2611857" y="541227"/>
                    <a:pt x="2615667" y="511346"/>
                    <a:pt x="2609317" y="481962"/>
                  </a:cubicBezTo>
                  <a:cubicBezTo>
                    <a:pt x="2601697" y="462539"/>
                    <a:pt x="2590267" y="79558"/>
                    <a:pt x="2590267" y="60135"/>
                  </a:cubicBezTo>
                  <a:cubicBezTo>
                    <a:pt x="2587727" y="46688"/>
                    <a:pt x="2586457" y="32743"/>
                    <a:pt x="2583917" y="19297"/>
                  </a:cubicBezTo>
                  <a:cubicBezTo>
                    <a:pt x="2583917" y="15312"/>
                    <a:pt x="2582647" y="11328"/>
                    <a:pt x="2581377" y="5644"/>
                  </a:cubicBezTo>
                  <a:cubicBezTo>
                    <a:pt x="2571217" y="3104"/>
                    <a:pt x="2562327" y="1834"/>
                    <a:pt x="2552167" y="564"/>
                  </a:cubicBezTo>
                  <a:cubicBezTo>
                    <a:pt x="2544547" y="-706"/>
                    <a:pt x="2536927" y="564"/>
                    <a:pt x="2530577" y="564"/>
                  </a:cubicBezTo>
                  <a:lnTo>
                    <a:pt x="7051" y="5644"/>
                  </a:lnTo>
                  <a:lnTo>
                    <a:pt x="630" y="693130"/>
                  </a:lnTo>
                  <a:close/>
                </a:path>
              </a:pathLst>
            </a:custGeom>
            <a:solidFill>
              <a:srgbClr val="AE88F3"/>
            </a:solidFill>
          </p:spPr>
        </p:sp>
        <p:sp>
          <p:nvSpPr>
            <p:cNvPr name="Freeform 41" id="41"/>
            <p:cNvSpPr/>
            <p:nvPr/>
          </p:nvSpPr>
          <p:spPr>
            <a:xfrm flipH="false" flipV="false" rot="0">
              <a:off x="11430" y="16510"/>
              <a:ext cx="2593447" cy="714156"/>
            </a:xfrm>
            <a:custGeom>
              <a:avLst/>
              <a:gdLst/>
              <a:ahLst/>
              <a:cxnLst/>
              <a:rect r="r" b="b" t="t" l="l"/>
              <a:pathLst>
                <a:path h="714156" w="2593447">
                  <a:moveTo>
                    <a:pt x="2593447" y="714156"/>
                  </a:moveTo>
                  <a:lnTo>
                    <a:pt x="0" y="706536"/>
                  </a:lnTo>
                  <a:lnTo>
                    <a:pt x="0" y="256117"/>
                  </a:lnTo>
                  <a:lnTo>
                    <a:pt x="7620" y="20320"/>
                  </a:lnTo>
                  <a:lnTo>
                    <a:pt x="1295916" y="0"/>
                  </a:lnTo>
                  <a:lnTo>
                    <a:pt x="2571857" y="8890"/>
                  </a:lnTo>
                  <a:close/>
                </a:path>
              </a:pathLst>
            </a:custGeom>
            <a:solidFill>
              <a:srgbClr val="E8DEFC"/>
            </a:solidFill>
          </p:spPr>
        </p:sp>
        <p:sp>
          <p:nvSpPr>
            <p:cNvPr name="Freeform 42" id="42"/>
            <p:cNvSpPr/>
            <p:nvPr/>
          </p:nvSpPr>
          <p:spPr>
            <a:xfrm flipH="false" flipV="false" rot="0">
              <a:off x="-215" y="0"/>
              <a:ext cx="2617792" cy="740121"/>
            </a:xfrm>
            <a:custGeom>
              <a:avLst/>
              <a:gdLst/>
              <a:ahLst/>
              <a:cxnLst/>
              <a:rect r="r" b="b" t="t" l="l"/>
              <a:pathLst>
                <a:path h="740121" w="2617792">
                  <a:moveTo>
                    <a:pt x="2584772" y="21590"/>
                  </a:moveTo>
                  <a:cubicBezTo>
                    <a:pt x="2586042" y="34290"/>
                    <a:pt x="2586042" y="44450"/>
                    <a:pt x="2587312" y="52998"/>
                  </a:cubicBezTo>
                  <a:cubicBezTo>
                    <a:pt x="2589852" y="66445"/>
                    <a:pt x="2591122" y="80389"/>
                    <a:pt x="2593662" y="93836"/>
                  </a:cubicBezTo>
                  <a:cubicBezTo>
                    <a:pt x="2593662" y="113259"/>
                    <a:pt x="2606362" y="496241"/>
                    <a:pt x="2612712" y="515664"/>
                  </a:cubicBezTo>
                  <a:cubicBezTo>
                    <a:pt x="2619062" y="545047"/>
                    <a:pt x="2615252" y="574929"/>
                    <a:pt x="2615252" y="604312"/>
                  </a:cubicBezTo>
                  <a:cubicBezTo>
                    <a:pt x="2615252" y="630210"/>
                    <a:pt x="2616522" y="654115"/>
                    <a:pt x="2617792" y="679866"/>
                  </a:cubicBezTo>
                  <a:lnTo>
                    <a:pt x="2617792" y="739556"/>
                  </a:lnTo>
                  <a:cubicBezTo>
                    <a:pt x="2594932" y="739556"/>
                    <a:pt x="2574612" y="740826"/>
                    <a:pt x="2554292" y="739556"/>
                  </a:cubicBezTo>
                  <a:cubicBezTo>
                    <a:pt x="2426486" y="734476"/>
                    <a:pt x="2295082" y="740826"/>
                    <a:pt x="2165669" y="735746"/>
                  </a:cubicBezTo>
                  <a:cubicBezTo>
                    <a:pt x="2088021" y="731936"/>
                    <a:pt x="2012364" y="734476"/>
                    <a:pt x="1934716" y="731936"/>
                  </a:cubicBezTo>
                  <a:lnTo>
                    <a:pt x="1827204" y="728126"/>
                  </a:lnTo>
                  <a:cubicBezTo>
                    <a:pt x="1805303" y="728126"/>
                    <a:pt x="1785394" y="729396"/>
                    <a:pt x="1763493" y="729396"/>
                  </a:cubicBezTo>
                  <a:cubicBezTo>
                    <a:pt x="1707746" y="728126"/>
                    <a:pt x="1554441" y="729396"/>
                    <a:pt x="1498694" y="728126"/>
                  </a:cubicBezTo>
                  <a:cubicBezTo>
                    <a:pt x="1458874" y="726856"/>
                    <a:pt x="662486" y="735746"/>
                    <a:pt x="622667" y="734476"/>
                  </a:cubicBezTo>
                  <a:cubicBezTo>
                    <a:pt x="612712" y="734476"/>
                    <a:pt x="600766" y="735746"/>
                    <a:pt x="590811" y="735746"/>
                  </a:cubicBezTo>
                  <a:cubicBezTo>
                    <a:pt x="566920" y="735746"/>
                    <a:pt x="545019" y="737016"/>
                    <a:pt x="521127" y="737016"/>
                  </a:cubicBezTo>
                  <a:cubicBezTo>
                    <a:pt x="461398" y="737016"/>
                    <a:pt x="403660" y="735746"/>
                    <a:pt x="343931" y="734476"/>
                  </a:cubicBezTo>
                  <a:cubicBezTo>
                    <a:pt x="308093" y="733206"/>
                    <a:pt x="272256" y="731936"/>
                    <a:pt x="238409" y="730666"/>
                  </a:cubicBezTo>
                  <a:cubicBezTo>
                    <a:pt x="174698" y="729396"/>
                    <a:pt x="110987" y="728126"/>
                    <a:pt x="45285" y="728126"/>
                  </a:cubicBezTo>
                  <a:cubicBezTo>
                    <a:pt x="34505" y="728126"/>
                    <a:pt x="25615" y="728126"/>
                    <a:pt x="15455" y="726856"/>
                  </a:cubicBezTo>
                  <a:cubicBezTo>
                    <a:pt x="6565" y="725586"/>
                    <a:pt x="1485" y="719236"/>
                    <a:pt x="4025" y="710346"/>
                  </a:cubicBezTo>
                  <a:cubicBezTo>
                    <a:pt x="12915" y="679016"/>
                    <a:pt x="9105" y="666565"/>
                    <a:pt x="7835" y="653617"/>
                  </a:cubicBezTo>
                  <a:cubicBezTo>
                    <a:pt x="6565" y="627221"/>
                    <a:pt x="2755" y="601324"/>
                    <a:pt x="4025" y="574929"/>
                  </a:cubicBezTo>
                  <a:cubicBezTo>
                    <a:pt x="1485" y="542059"/>
                    <a:pt x="-3595" y="135172"/>
                    <a:pt x="4025" y="101804"/>
                  </a:cubicBezTo>
                  <a:cubicBezTo>
                    <a:pt x="5295" y="95330"/>
                    <a:pt x="4025" y="88358"/>
                    <a:pt x="5295" y="81883"/>
                  </a:cubicBezTo>
                  <a:cubicBezTo>
                    <a:pt x="6565" y="71425"/>
                    <a:pt x="9105" y="59970"/>
                    <a:pt x="10375" y="44450"/>
                  </a:cubicBezTo>
                  <a:cubicBezTo>
                    <a:pt x="10375" y="41910"/>
                    <a:pt x="11645" y="39370"/>
                    <a:pt x="12915" y="38100"/>
                  </a:cubicBezTo>
                  <a:cubicBezTo>
                    <a:pt x="34505" y="35560"/>
                    <a:pt x="61213" y="30480"/>
                    <a:pt x="93069" y="29210"/>
                  </a:cubicBezTo>
                  <a:cubicBezTo>
                    <a:pt x="146825" y="25400"/>
                    <a:pt x="200581" y="22860"/>
                    <a:pt x="256328" y="20320"/>
                  </a:cubicBezTo>
                  <a:cubicBezTo>
                    <a:pt x="294157" y="17780"/>
                    <a:pt x="331985" y="16510"/>
                    <a:pt x="367823" y="13970"/>
                  </a:cubicBezTo>
                  <a:cubicBezTo>
                    <a:pt x="403660" y="11430"/>
                    <a:pt x="441488" y="8890"/>
                    <a:pt x="477326" y="8890"/>
                  </a:cubicBezTo>
                  <a:cubicBezTo>
                    <a:pt x="517145" y="7620"/>
                    <a:pt x="556965" y="10160"/>
                    <a:pt x="596784" y="8890"/>
                  </a:cubicBezTo>
                  <a:cubicBezTo>
                    <a:pt x="646558" y="8890"/>
                    <a:pt x="1548468" y="6350"/>
                    <a:pt x="1598242" y="5080"/>
                  </a:cubicBezTo>
                  <a:cubicBezTo>
                    <a:pt x="1646026" y="3810"/>
                    <a:pt x="1693809" y="2540"/>
                    <a:pt x="1743583" y="2540"/>
                  </a:cubicBezTo>
                  <a:cubicBezTo>
                    <a:pt x="1825213" y="1270"/>
                    <a:pt x="1904852" y="0"/>
                    <a:pt x="1986482" y="0"/>
                  </a:cubicBezTo>
                  <a:cubicBezTo>
                    <a:pt x="2020328" y="0"/>
                    <a:pt x="2056165" y="2540"/>
                    <a:pt x="2090012" y="2540"/>
                  </a:cubicBezTo>
                  <a:cubicBezTo>
                    <a:pt x="2183588" y="3810"/>
                    <a:pt x="2279154" y="5080"/>
                    <a:pt x="2372730" y="7620"/>
                  </a:cubicBezTo>
                  <a:cubicBezTo>
                    <a:pt x="2422504" y="8890"/>
                    <a:pt x="2472278" y="12700"/>
                    <a:pt x="2522053" y="16510"/>
                  </a:cubicBezTo>
                  <a:lnTo>
                    <a:pt x="2554292" y="16510"/>
                  </a:lnTo>
                  <a:cubicBezTo>
                    <a:pt x="2565722" y="17780"/>
                    <a:pt x="2574612" y="20320"/>
                    <a:pt x="2584772" y="21590"/>
                  </a:cubicBezTo>
                  <a:close/>
                  <a:moveTo>
                    <a:pt x="2594932" y="723046"/>
                  </a:moveTo>
                  <a:cubicBezTo>
                    <a:pt x="2596202" y="706536"/>
                    <a:pt x="2597472" y="693836"/>
                    <a:pt x="2597472" y="681136"/>
                  </a:cubicBezTo>
                  <a:cubicBezTo>
                    <a:pt x="2596202" y="651625"/>
                    <a:pt x="2594932" y="625229"/>
                    <a:pt x="2594932" y="596842"/>
                  </a:cubicBezTo>
                  <a:cubicBezTo>
                    <a:pt x="2594932" y="583893"/>
                    <a:pt x="2597472" y="570945"/>
                    <a:pt x="2596202" y="557996"/>
                  </a:cubicBezTo>
                  <a:cubicBezTo>
                    <a:pt x="2596202" y="546043"/>
                    <a:pt x="2594932" y="533593"/>
                    <a:pt x="2593662" y="521640"/>
                  </a:cubicBezTo>
                  <a:cubicBezTo>
                    <a:pt x="2588582" y="503213"/>
                    <a:pt x="2577152" y="121725"/>
                    <a:pt x="2577152" y="103299"/>
                  </a:cubicBezTo>
                  <a:cubicBezTo>
                    <a:pt x="2574612" y="87860"/>
                    <a:pt x="2572072" y="71923"/>
                    <a:pt x="2569532" y="56484"/>
                  </a:cubicBezTo>
                  <a:cubicBezTo>
                    <a:pt x="2568262" y="44450"/>
                    <a:pt x="2566992" y="43180"/>
                    <a:pt x="2549926" y="41910"/>
                  </a:cubicBezTo>
                  <a:cubicBezTo>
                    <a:pt x="2543953" y="41910"/>
                    <a:pt x="2539971" y="41910"/>
                    <a:pt x="2533999" y="40640"/>
                  </a:cubicBezTo>
                  <a:cubicBezTo>
                    <a:pt x="2484224" y="36830"/>
                    <a:pt x="2432459" y="31750"/>
                    <a:pt x="2382685" y="30480"/>
                  </a:cubicBezTo>
                  <a:cubicBezTo>
                    <a:pt x="2261236" y="26670"/>
                    <a:pt x="2137795" y="25400"/>
                    <a:pt x="2016346" y="22860"/>
                  </a:cubicBezTo>
                  <a:lnTo>
                    <a:pt x="1872996" y="22860"/>
                  </a:lnTo>
                  <a:cubicBezTo>
                    <a:pt x="1809285" y="22860"/>
                    <a:pt x="1745574" y="22860"/>
                    <a:pt x="1683854" y="24130"/>
                  </a:cubicBezTo>
                  <a:cubicBezTo>
                    <a:pt x="1630098" y="25400"/>
                    <a:pt x="724206" y="29210"/>
                    <a:pt x="670450" y="29210"/>
                  </a:cubicBezTo>
                  <a:cubicBezTo>
                    <a:pt x="582847" y="29210"/>
                    <a:pt x="495245" y="26670"/>
                    <a:pt x="407642" y="33020"/>
                  </a:cubicBezTo>
                  <a:cubicBezTo>
                    <a:pt x="361850" y="36830"/>
                    <a:pt x="318048" y="36830"/>
                    <a:pt x="274247" y="38100"/>
                  </a:cubicBezTo>
                  <a:cubicBezTo>
                    <a:pt x="198590" y="41910"/>
                    <a:pt x="122933" y="45720"/>
                    <a:pt x="47276" y="50800"/>
                  </a:cubicBezTo>
                  <a:cubicBezTo>
                    <a:pt x="33235" y="50800"/>
                    <a:pt x="30695" y="52500"/>
                    <a:pt x="29425" y="58476"/>
                  </a:cubicBezTo>
                  <a:cubicBezTo>
                    <a:pt x="28155" y="67441"/>
                    <a:pt x="28155" y="76405"/>
                    <a:pt x="26885" y="85370"/>
                  </a:cubicBezTo>
                  <a:cubicBezTo>
                    <a:pt x="25615" y="100310"/>
                    <a:pt x="23075" y="114753"/>
                    <a:pt x="21805" y="129694"/>
                  </a:cubicBezTo>
                  <a:cubicBezTo>
                    <a:pt x="16725" y="145631"/>
                    <a:pt x="23075" y="535087"/>
                    <a:pt x="25615" y="551024"/>
                  </a:cubicBezTo>
                  <a:cubicBezTo>
                    <a:pt x="25615" y="567956"/>
                    <a:pt x="25615" y="585387"/>
                    <a:pt x="26885" y="602320"/>
                  </a:cubicBezTo>
                  <a:cubicBezTo>
                    <a:pt x="26885" y="614771"/>
                    <a:pt x="29425" y="627221"/>
                    <a:pt x="29425" y="639672"/>
                  </a:cubicBezTo>
                  <a:cubicBezTo>
                    <a:pt x="29425" y="653119"/>
                    <a:pt x="29425" y="666565"/>
                    <a:pt x="28155" y="681136"/>
                  </a:cubicBezTo>
                  <a:lnTo>
                    <a:pt x="28155" y="691296"/>
                  </a:lnTo>
                  <a:cubicBezTo>
                    <a:pt x="28155" y="701456"/>
                    <a:pt x="31965" y="705266"/>
                    <a:pt x="40855" y="705266"/>
                  </a:cubicBezTo>
                  <a:cubicBezTo>
                    <a:pt x="65195" y="705266"/>
                    <a:pt x="93069" y="706536"/>
                    <a:pt x="118951" y="706536"/>
                  </a:cubicBezTo>
                  <a:cubicBezTo>
                    <a:pt x="156780" y="706536"/>
                    <a:pt x="196599" y="703996"/>
                    <a:pt x="234428" y="706536"/>
                  </a:cubicBezTo>
                  <a:cubicBezTo>
                    <a:pt x="296148" y="710346"/>
                    <a:pt x="357868" y="712886"/>
                    <a:pt x="419588" y="711616"/>
                  </a:cubicBezTo>
                  <a:cubicBezTo>
                    <a:pt x="459407" y="710346"/>
                    <a:pt x="497236" y="712886"/>
                    <a:pt x="537055" y="712886"/>
                  </a:cubicBezTo>
                  <a:cubicBezTo>
                    <a:pt x="594793" y="712886"/>
                    <a:pt x="652531" y="711616"/>
                    <a:pt x="710270" y="712886"/>
                  </a:cubicBezTo>
                  <a:cubicBezTo>
                    <a:pt x="795881" y="714156"/>
                    <a:pt x="1735619" y="703996"/>
                    <a:pt x="1823222" y="706536"/>
                  </a:cubicBezTo>
                  <a:cubicBezTo>
                    <a:pt x="1861050" y="707806"/>
                    <a:pt x="1898879" y="709076"/>
                    <a:pt x="1934716" y="709076"/>
                  </a:cubicBezTo>
                  <a:cubicBezTo>
                    <a:pt x="2000418" y="711616"/>
                    <a:pt x="2064130" y="707806"/>
                    <a:pt x="2129832" y="711616"/>
                  </a:cubicBezTo>
                  <a:cubicBezTo>
                    <a:pt x="2183588" y="714156"/>
                    <a:pt x="2237344" y="714156"/>
                    <a:pt x="2291100" y="716696"/>
                  </a:cubicBezTo>
                  <a:cubicBezTo>
                    <a:pt x="2370739" y="720506"/>
                    <a:pt x="2450378" y="723046"/>
                    <a:pt x="2530017" y="724316"/>
                  </a:cubicBezTo>
                  <a:cubicBezTo>
                    <a:pt x="2556832" y="724316"/>
                    <a:pt x="2574612" y="723046"/>
                    <a:pt x="2594932" y="723046"/>
                  </a:cubicBezTo>
                  <a:close/>
                </a:path>
              </a:pathLst>
            </a:custGeom>
            <a:solidFill>
              <a:srgbClr val="2A2B39"/>
            </a:solidFill>
          </p:spPr>
        </p:sp>
      </p:grpSp>
      <p:grpSp>
        <p:nvGrpSpPr>
          <p:cNvPr name="Group 43" id="43"/>
          <p:cNvGrpSpPr/>
          <p:nvPr/>
        </p:nvGrpSpPr>
        <p:grpSpPr>
          <a:xfrm rot="0">
            <a:off x="8210915" y="7949735"/>
            <a:ext cx="4041756" cy="1170569"/>
            <a:chOff x="0" y="0"/>
            <a:chExt cx="2654407" cy="768766"/>
          </a:xfrm>
        </p:grpSpPr>
        <p:sp>
          <p:nvSpPr>
            <p:cNvPr name="Freeform 44" id="44"/>
            <p:cNvSpPr/>
            <p:nvPr/>
          </p:nvSpPr>
          <p:spPr>
            <a:xfrm flipH="false" flipV="false" rot="0">
              <a:off x="40010" y="45156"/>
              <a:ext cx="2614397" cy="722905"/>
            </a:xfrm>
            <a:custGeom>
              <a:avLst/>
              <a:gdLst/>
              <a:ahLst/>
              <a:cxnLst/>
              <a:rect r="r" b="b" t="t" l="l"/>
              <a:pathLst>
                <a:path h="722905" w="2614397">
                  <a:moveTo>
                    <a:pt x="630" y="693130"/>
                  </a:moveTo>
                  <a:cubicBezTo>
                    <a:pt x="-1910" y="702020"/>
                    <a:pt x="3170" y="708370"/>
                    <a:pt x="17006" y="709640"/>
                  </a:cubicBezTo>
                  <a:cubicBezTo>
                    <a:pt x="32934" y="710910"/>
                    <a:pt x="46871" y="710910"/>
                    <a:pt x="62799" y="710910"/>
                  </a:cubicBezTo>
                  <a:cubicBezTo>
                    <a:pt x="126510" y="712180"/>
                    <a:pt x="190221" y="712180"/>
                    <a:pt x="255923" y="713450"/>
                  </a:cubicBezTo>
                  <a:cubicBezTo>
                    <a:pt x="291760" y="714720"/>
                    <a:pt x="327598" y="715990"/>
                    <a:pt x="361444" y="717260"/>
                  </a:cubicBezTo>
                  <a:cubicBezTo>
                    <a:pt x="421173" y="718530"/>
                    <a:pt x="478911" y="718530"/>
                    <a:pt x="538640" y="719800"/>
                  </a:cubicBezTo>
                  <a:cubicBezTo>
                    <a:pt x="562532" y="719800"/>
                    <a:pt x="584433" y="719800"/>
                    <a:pt x="608324" y="718530"/>
                  </a:cubicBezTo>
                  <a:cubicBezTo>
                    <a:pt x="618279" y="718530"/>
                    <a:pt x="630225" y="717260"/>
                    <a:pt x="640180" y="717260"/>
                  </a:cubicBezTo>
                  <a:cubicBezTo>
                    <a:pt x="679999" y="718530"/>
                    <a:pt x="1476388" y="709640"/>
                    <a:pt x="1516207" y="710910"/>
                  </a:cubicBezTo>
                  <a:cubicBezTo>
                    <a:pt x="1571954" y="712180"/>
                    <a:pt x="1725259" y="712180"/>
                    <a:pt x="1781006" y="712180"/>
                  </a:cubicBezTo>
                  <a:cubicBezTo>
                    <a:pt x="1802907" y="712180"/>
                    <a:pt x="1822816" y="710910"/>
                    <a:pt x="1844717" y="710910"/>
                  </a:cubicBezTo>
                  <a:lnTo>
                    <a:pt x="1952229" y="714720"/>
                  </a:lnTo>
                  <a:cubicBezTo>
                    <a:pt x="2029877" y="717260"/>
                    <a:pt x="2105534" y="714720"/>
                    <a:pt x="2183182" y="718530"/>
                  </a:cubicBezTo>
                  <a:cubicBezTo>
                    <a:pt x="2312595" y="723610"/>
                    <a:pt x="2443999" y="717260"/>
                    <a:pt x="2550897" y="722340"/>
                  </a:cubicBezTo>
                  <a:cubicBezTo>
                    <a:pt x="2571217" y="723610"/>
                    <a:pt x="2591537" y="722340"/>
                    <a:pt x="2614397" y="722340"/>
                  </a:cubicBezTo>
                  <a:lnTo>
                    <a:pt x="2614397" y="662650"/>
                  </a:lnTo>
                  <a:cubicBezTo>
                    <a:pt x="2613127" y="619915"/>
                    <a:pt x="2611857" y="596010"/>
                    <a:pt x="2611857" y="570611"/>
                  </a:cubicBezTo>
                  <a:cubicBezTo>
                    <a:pt x="2611857" y="541227"/>
                    <a:pt x="2615667" y="511346"/>
                    <a:pt x="2609317" y="481962"/>
                  </a:cubicBezTo>
                  <a:cubicBezTo>
                    <a:pt x="2601697" y="462539"/>
                    <a:pt x="2590267" y="79558"/>
                    <a:pt x="2590267" y="60135"/>
                  </a:cubicBezTo>
                  <a:cubicBezTo>
                    <a:pt x="2587727" y="46688"/>
                    <a:pt x="2586457" y="32743"/>
                    <a:pt x="2583917" y="19297"/>
                  </a:cubicBezTo>
                  <a:cubicBezTo>
                    <a:pt x="2583917" y="15312"/>
                    <a:pt x="2582647" y="11328"/>
                    <a:pt x="2581377" y="5644"/>
                  </a:cubicBezTo>
                  <a:cubicBezTo>
                    <a:pt x="2571217" y="3104"/>
                    <a:pt x="2562327" y="1834"/>
                    <a:pt x="2552167" y="564"/>
                  </a:cubicBezTo>
                  <a:cubicBezTo>
                    <a:pt x="2544547" y="-706"/>
                    <a:pt x="2536927" y="564"/>
                    <a:pt x="2530577" y="564"/>
                  </a:cubicBezTo>
                  <a:lnTo>
                    <a:pt x="7051" y="5644"/>
                  </a:lnTo>
                  <a:lnTo>
                    <a:pt x="630" y="693130"/>
                  </a:lnTo>
                  <a:close/>
                </a:path>
              </a:pathLst>
            </a:custGeom>
            <a:solidFill>
              <a:srgbClr val="AE88F3"/>
            </a:solidFill>
          </p:spPr>
        </p:sp>
        <p:sp>
          <p:nvSpPr>
            <p:cNvPr name="Freeform 45" id="45"/>
            <p:cNvSpPr/>
            <p:nvPr/>
          </p:nvSpPr>
          <p:spPr>
            <a:xfrm flipH="false" flipV="false" rot="0">
              <a:off x="11430" y="16510"/>
              <a:ext cx="2593447" cy="714156"/>
            </a:xfrm>
            <a:custGeom>
              <a:avLst/>
              <a:gdLst/>
              <a:ahLst/>
              <a:cxnLst/>
              <a:rect r="r" b="b" t="t" l="l"/>
              <a:pathLst>
                <a:path h="714156" w="2593447">
                  <a:moveTo>
                    <a:pt x="2593447" y="714156"/>
                  </a:moveTo>
                  <a:lnTo>
                    <a:pt x="0" y="706536"/>
                  </a:lnTo>
                  <a:lnTo>
                    <a:pt x="0" y="256117"/>
                  </a:lnTo>
                  <a:lnTo>
                    <a:pt x="7620" y="20320"/>
                  </a:lnTo>
                  <a:lnTo>
                    <a:pt x="1295916" y="0"/>
                  </a:lnTo>
                  <a:lnTo>
                    <a:pt x="2571857" y="8890"/>
                  </a:lnTo>
                  <a:close/>
                </a:path>
              </a:pathLst>
            </a:custGeom>
            <a:solidFill>
              <a:srgbClr val="E8DEFC"/>
            </a:solidFill>
          </p:spPr>
        </p:sp>
        <p:sp>
          <p:nvSpPr>
            <p:cNvPr name="Freeform 46" id="46"/>
            <p:cNvSpPr/>
            <p:nvPr/>
          </p:nvSpPr>
          <p:spPr>
            <a:xfrm flipH="false" flipV="false" rot="0">
              <a:off x="-215" y="0"/>
              <a:ext cx="2617792" cy="740121"/>
            </a:xfrm>
            <a:custGeom>
              <a:avLst/>
              <a:gdLst/>
              <a:ahLst/>
              <a:cxnLst/>
              <a:rect r="r" b="b" t="t" l="l"/>
              <a:pathLst>
                <a:path h="740121" w="2617792">
                  <a:moveTo>
                    <a:pt x="2584772" y="21590"/>
                  </a:moveTo>
                  <a:cubicBezTo>
                    <a:pt x="2586042" y="34290"/>
                    <a:pt x="2586042" y="44450"/>
                    <a:pt x="2587312" y="52998"/>
                  </a:cubicBezTo>
                  <a:cubicBezTo>
                    <a:pt x="2589852" y="66445"/>
                    <a:pt x="2591122" y="80389"/>
                    <a:pt x="2593662" y="93836"/>
                  </a:cubicBezTo>
                  <a:cubicBezTo>
                    <a:pt x="2593662" y="113259"/>
                    <a:pt x="2606362" y="496241"/>
                    <a:pt x="2612712" y="515664"/>
                  </a:cubicBezTo>
                  <a:cubicBezTo>
                    <a:pt x="2619062" y="545047"/>
                    <a:pt x="2615252" y="574929"/>
                    <a:pt x="2615252" y="604312"/>
                  </a:cubicBezTo>
                  <a:cubicBezTo>
                    <a:pt x="2615252" y="630210"/>
                    <a:pt x="2616522" y="654115"/>
                    <a:pt x="2617792" y="679866"/>
                  </a:cubicBezTo>
                  <a:lnTo>
                    <a:pt x="2617792" y="739556"/>
                  </a:lnTo>
                  <a:cubicBezTo>
                    <a:pt x="2594932" y="739556"/>
                    <a:pt x="2574612" y="740826"/>
                    <a:pt x="2554292" y="739556"/>
                  </a:cubicBezTo>
                  <a:cubicBezTo>
                    <a:pt x="2426486" y="734476"/>
                    <a:pt x="2295082" y="740826"/>
                    <a:pt x="2165669" y="735746"/>
                  </a:cubicBezTo>
                  <a:cubicBezTo>
                    <a:pt x="2088021" y="731936"/>
                    <a:pt x="2012364" y="734476"/>
                    <a:pt x="1934716" y="731936"/>
                  </a:cubicBezTo>
                  <a:lnTo>
                    <a:pt x="1827204" y="728126"/>
                  </a:lnTo>
                  <a:cubicBezTo>
                    <a:pt x="1805303" y="728126"/>
                    <a:pt x="1785394" y="729396"/>
                    <a:pt x="1763493" y="729396"/>
                  </a:cubicBezTo>
                  <a:cubicBezTo>
                    <a:pt x="1707746" y="728126"/>
                    <a:pt x="1554441" y="729396"/>
                    <a:pt x="1498694" y="728126"/>
                  </a:cubicBezTo>
                  <a:cubicBezTo>
                    <a:pt x="1458874" y="726856"/>
                    <a:pt x="662486" y="735746"/>
                    <a:pt x="622667" y="734476"/>
                  </a:cubicBezTo>
                  <a:cubicBezTo>
                    <a:pt x="612712" y="734476"/>
                    <a:pt x="600766" y="735746"/>
                    <a:pt x="590811" y="735746"/>
                  </a:cubicBezTo>
                  <a:cubicBezTo>
                    <a:pt x="566920" y="735746"/>
                    <a:pt x="545019" y="737016"/>
                    <a:pt x="521127" y="737016"/>
                  </a:cubicBezTo>
                  <a:cubicBezTo>
                    <a:pt x="461398" y="737016"/>
                    <a:pt x="403660" y="735746"/>
                    <a:pt x="343931" y="734476"/>
                  </a:cubicBezTo>
                  <a:cubicBezTo>
                    <a:pt x="308093" y="733206"/>
                    <a:pt x="272256" y="731936"/>
                    <a:pt x="238409" y="730666"/>
                  </a:cubicBezTo>
                  <a:cubicBezTo>
                    <a:pt x="174698" y="729396"/>
                    <a:pt x="110987" y="728126"/>
                    <a:pt x="45285" y="728126"/>
                  </a:cubicBezTo>
                  <a:cubicBezTo>
                    <a:pt x="34505" y="728126"/>
                    <a:pt x="25615" y="728126"/>
                    <a:pt x="15455" y="726856"/>
                  </a:cubicBezTo>
                  <a:cubicBezTo>
                    <a:pt x="6565" y="725586"/>
                    <a:pt x="1485" y="719236"/>
                    <a:pt x="4025" y="710346"/>
                  </a:cubicBezTo>
                  <a:cubicBezTo>
                    <a:pt x="12915" y="679016"/>
                    <a:pt x="9105" y="666565"/>
                    <a:pt x="7835" y="653617"/>
                  </a:cubicBezTo>
                  <a:cubicBezTo>
                    <a:pt x="6565" y="627221"/>
                    <a:pt x="2755" y="601324"/>
                    <a:pt x="4025" y="574929"/>
                  </a:cubicBezTo>
                  <a:cubicBezTo>
                    <a:pt x="1485" y="542059"/>
                    <a:pt x="-3595" y="135172"/>
                    <a:pt x="4025" y="101804"/>
                  </a:cubicBezTo>
                  <a:cubicBezTo>
                    <a:pt x="5295" y="95330"/>
                    <a:pt x="4025" y="88358"/>
                    <a:pt x="5295" y="81883"/>
                  </a:cubicBezTo>
                  <a:cubicBezTo>
                    <a:pt x="6565" y="71425"/>
                    <a:pt x="9105" y="59970"/>
                    <a:pt x="10375" y="44450"/>
                  </a:cubicBezTo>
                  <a:cubicBezTo>
                    <a:pt x="10375" y="41910"/>
                    <a:pt x="11645" y="39370"/>
                    <a:pt x="12915" y="38100"/>
                  </a:cubicBezTo>
                  <a:cubicBezTo>
                    <a:pt x="34505" y="35560"/>
                    <a:pt x="61213" y="30480"/>
                    <a:pt x="93069" y="29210"/>
                  </a:cubicBezTo>
                  <a:cubicBezTo>
                    <a:pt x="146825" y="25400"/>
                    <a:pt x="200581" y="22860"/>
                    <a:pt x="256328" y="20320"/>
                  </a:cubicBezTo>
                  <a:cubicBezTo>
                    <a:pt x="294157" y="17780"/>
                    <a:pt x="331985" y="16510"/>
                    <a:pt x="367823" y="13970"/>
                  </a:cubicBezTo>
                  <a:cubicBezTo>
                    <a:pt x="403660" y="11430"/>
                    <a:pt x="441488" y="8890"/>
                    <a:pt x="477326" y="8890"/>
                  </a:cubicBezTo>
                  <a:cubicBezTo>
                    <a:pt x="517145" y="7620"/>
                    <a:pt x="556965" y="10160"/>
                    <a:pt x="596784" y="8890"/>
                  </a:cubicBezTo>
                  <a:cubicBezTo>
                    <a:pt x="646558" y="8890"/>
                    <a:pt x="1548468" y="6350"/>
                    <a:pt x="1598242" y="5080"/>
                  </a:cubicBezTo>
                  <a:cubicBezTo>
                    <a:pt x="1646026" y="3810"/>
                    <a:pt x="1693809" y="2540"/>
                    <a:pt x="1743583" y="2540"/>
                  </a:cubicBezTo>
                  <a:cubicBezTo>
                    <a:pt x="1825213" y="1270"/>
                    <a:pt x="1904852" y="0"/>
                    <a:pt x="1986482" y="0"/>
                  </a:cubicBezTo>
                  <a:cubicBezTo>
                    <a:pt x="2020328" y="0"/>
                    <a:pt x="2056165" y="2540"/>
                    <a:pt x="2090012" y="2540"/>
                  </a:cubicBezTo>
                  <a:cubicBezTo>
                    <a:pt x="2183588" y="3810"/>
                    <a:pt x="2279154" y="5080"/>
                    <a:pt x="2372730" y="7620"/>
                  </a:cubicBezTo>
                  <a:cubicBezTo>
                    <a:pt x="2422504" y="8890"/>
                    <a:pt x="2472278" y="12700"/>
                    <a:pt x="2522053" y="16510"/>
                  </a:cubicBezTo>
                  <a:lnTo>
                    <a:pt x="2554292" y="16510"/>
                  </a:lnTo>
                  <a:cubicBezTo>
                    <a:pt x="2565722" y="17780"/>
                    <a:pt x="2574612" y="20320"/>
                    <a:pt x="2584772" y="21590"/>
                  </a:cubicBezTo>
                  <a:close/>
                  <a:moveTo>
                    <a:pt x="2594932" y="723046"/>
                  </a:moveTo>
                  <a:cubicBezTo>
                    <a:pt x="2596202" y="706536"/>
                    <a:pt x="2597472" y="693836"/>
                    <a:pt x="2597472" y="681136"/>
                  </a:cubicBezTo>
                  <a:cubicBezTo>
                    <a:pt x="2596202" y="651625"/>
                    <a:pt x="2594932" y="625229"/>
                    <a:pt x="2594932" y="596842"/>
                  </a:cubicBezTo>
                  <a:cubicBezTo>
                    <a:pt x="2594932" y="583893"/>
                    <a:pt x="2597472" y="570945"/>
                    <a:pt x="2596202" y="557996"/>
                  </a:cubicBezTo>
                  <a:cubicBezTo>
                    <a:pt x="2596202" y="546043"/>
                    <a:pt x="2594932" y="533593"/>
                    <a:pt x="2593662" y="521640"/>
                  </a:cubicBezTo>
                  <a:cubicBezTo>
                    <a:pt x="2588582" y="503213"/>
                    <a:pt x="2577152" y="121725"/>
                    <a:pt x="2577152" y="103299"/>
                  </a:cubicBezTo>
                  <a:cubicBezTo>
                    <a:pt x="2574612" y="87860"/>
                    <a:pt x="2572072" y="71923"/>
                    <a:pt x="2569532" y="56484"/>
                  </a:cubicBezTo>
                  <a:cubicBezTo>
                    <a:pt x="2568262" y="44450"/>
                    <a:pt x="2566992" y="43180"/>
                    <a:pt x="2549926" y="41910"/>
                  </a:cubicBezTo>
                  <a:cubicBezTo>
                    <a:pt x="2543953" y="41910"/>
                    <a:pt x="2539971" y="41910"/>
                    <a:pt x="2533999" y="40640"/>
                  </a:cubicBezTo>
                  <a:cubicBezTo>
                    <a:pt x="2484224" y="36830"/>
                    <a:pt x="2432459" y="31750"/>
                    <a:pt x="2382685" y="30480"/>
                  </a:cubicBezTo>
                  <a:cubicBezTo>
                    <a:pt x="2261236" y="26670"/>
                    <a:pt x="2137795" y="25400"/>
                    <a:pt x="2016346" y="22860"/>
                  </a:cubicBezTo>
                  <a:lnTo>
                    <a:pt x="1872996" y="22860"/>
                  </a:lnTo>
                  <a:cubicBezTo>
                    <a:pt x="1809285" y="22860"/>
                    <a:pt x="1745574" y="22860"/>
                    <a:pt x="1683854" y="24130"/>
                  </a:cubicBezTo>
                  <a:cubicBezTo>
                    <a:pt x="1630098" y="25400"/>
                    <a:pt x="724206" y="29210"/>
                    <a:pt x="670450" y="29210"/>
                  </a:cubicBezTo>
                  <a:cubicBezTo>
                    <a:pt x="582847" y="29210"/>
                    <a:pt x="495245" y="26670"/>
                    <a:pt x="407642" y="33020"/>
                  </a:cubicBezTo>
                  <a:cubicBezTo>
                    <a:pt x="361850" y="36830"/>
                    <a:pt x="318048" y="36830"/>
                    <a:pt x="274247" y="38100"/>
                  </a:cubicBezTo>
                  <a:cubicBezTo>
                    <a:pt x="198590" y="41910"/>
                    <a:pt x="122933" y="45720"/>
                    <a:pt x="47276" y="50800"/>
                  </a:cubicBezTo>
                  <a:cubicBezTo>
                    <a:pt x="33235" y="50800"/>
                    <a:pt x="30695" y="52500"/>
                    <a:pt x="29425" y="58476"/>
                  </a:cubicBezTo>
                  <a:cubicBezTo>
                    <a:pt x="28155" y="67441"/>
                    <a:pt x="28155" y="76405"/>
                    <a:pt x="26885" y="85370"/>
                  </a:cubicBezTo>
                  <a:cubicBezTo>
                    <a:pt x="25615" y="100310"/>
                    <a:pt x="23075" y="114753"/>
                    <a:pt x="21805" y="129694"/>
                  </a:cubicBezTo>
                  <a:cubicBezTo>
                    <a:pt x="16725" y="145631"/>
                    <a:pt x="23075" y="535087"/>
                    <a:pt x="25615" y="551024"/>
                  </a:cubicBezTo>
                  <a:cubicBezTo>
                    <a:pt x="25615" y="567956"/>
                    <a:pt x="25615" y="585387"/>
                    <a:pt x="26885" y="602320"/>
                  </a:cubicBezTo>
                  <a:cubicBezTo>
                    <a:pt x="26885" y="614771"/>
                    <a:pt x="29425" y="627221"/>
                    <a:pt x="29425" y="639672"/>
                  </a:cubicBezTo>
                  <a:cubicBezTo>
                    <a:pt x="29425" y="653119"/>
                    <a:pt x="29425" y="666565"/>
                    <a:pt x="28155" y="681136"/>
                  </a:cubicBezTo>
                  <a:lnTo>
                    <a:pt x="28155" y="691296"/>
                  </a:lnTo>
                  <a:cubicBezTo>
                    <a:pt x="28155" y="701456"/>
                    <a:pt x="31965" y="705266"/>
                    <a:pt x="40855" y="705266"/>
                  </a:cubicBezTo>
                  <a:cubicBezTo>
                    <a:pt x="65195" y="705266"/>
                    <a:pt x="93069" y="706536"/>
                    <a:pt x="118951" y="706536"/>
                  </a:cubicBezTo>
                  <a:cubicBezTo>
                    <a:pt x="156780" y="706536"/>
                    <a:pt x="196599" y="703996"/>
                    <a:pt x="234428" y="706536"/>
                  </a:cubicBezTo>
                  <a:cubicBezTo>
                    <a:pt x="296148" y="710346"/>
                    <a:pt x="357868" y="712886"/>
                    <a:pt x="419588" y="711616"/>
                  </a:cubicBezTo>
                  <a:cubicBezTo>
                    <a:pt x="459407" y="710346"/>
                    <a:pt x="497236" y="712886"/>
                    <a:pt x="537055" y="712886"/>
                  </a:cubicBezTo>
                  <a:cubicBezTo>
                    <a:pt x="594793" y="712886"/>
                    <a:pt x="652531" y="711616"/>
                    <a:pt x="710270" y="712886"/>
                  </a:cubicBezTo>
                  <a:cubicBezTo>
                    <a:pt x="795881" y="714156"/>
                    <a:pt x="1735619" y="703996"/>
                    <a:pt x="1823222" y="706536"/>
                  </a:cubicBezTo>
                  <a:cubicBezTo>
                    <a:pt x="1861050" y="707806"/>
                    <a:pt x="1898879" y="709076"/>
                    <a:pt x="1934716" y="709076"/>
                  </a:cubicBezTo>
                  <a:cubicBezTo>
                    <a:pt x="2000418" y="711616"/>
                    <a:pt x="2064130" y="707806"/>
                    <a:pt x="2129832" y="711616"/>
                  </a:cubicBezTo>
                  <a:cubicBezTo>
                    <a:pt x="2183588" y="714156"/>
                    <a:pt x="2237344" y="714156"/>
                    <a:pt x="2291100" y="716696"/>
                  </a:cubicBezTo>
                  <a:cubicBezTo>
                    <a:pt x="2370739" y="720506"/>
                    <a:pt x="2450378" y="723046"/>
                    <a:pt x="2530017" y="724316"/>
                  </a:cubicBezTo>
                  <a:cubicBezTo>
                    <a:pt x="2556832" y="724316"/>
                    <a:pt x="2574612" y="723046"/>
                    <a:pt x="2594932" y="723046"/>
                  </a:cubicBezTo>
                  <a:close/>
                </a:path>
              </a:pathLst>
            </a:custGeom>
            <a:solidFill>
              <a:srgbClr val="2A2B39"/>
            </a:solidFill>
          </p:spPr>
        </p:sp>
      </p:grpSp>
      <p:sp>
        <p:nvSpPr>
          <p:cNvPr name="TextBox 47" id="47"/>
          <p:cNvSpPr txBox="true"/>
          <p:nvPr/>
        </p:nvSpPr>
        <p:spPr>
          <a:xfrm rot="0">
            <a:off x="7801623" y="3605318"/>
            <a:ext cx="4860338" cy="355381"/>
          </a:xfrm>
          <a:prstGeom prst="rect">
            <a:avLst/>
          </a:prstGeom>
        </p:spPr>
        <p:txBody>
          <a:bodyPr anchor="t" rtlCol="false" tIns="0" lIns="0" bIns="0" rIns="0">
            <a:spAutoFit/>
          </a:bodyPr>
          <a:lstStyle/>
          <a:p>
            <a:pPr algn="ctr" marL="0" indent="0" lvl="0">
              <a:lnSpc>
                <a:spcPts val="2316"/>
              </a:lnSpc>
              <a:spcBef>
                <a:spcPct val="0"/>
              </a:spcBef>
            </a:pPr>
            <a:r>
              <a:rPr lang="en-US" b="true" sz="2824">
                <a:solidFill>
                  <a:srgbClr val="2A2B39"/>
                </a:solidFill>
                <a:latin typeface="Poppins Bold"/>
                <a:ea typeface="Poppins Bold"/>
                <a:cs typeface="Poppins Bold"/>
                <a:sym typeface="Poppins Bold"/>
              </a:rPr>
              <a:t>Low</a:t>
            </a:r>
            <a:r>
              <a:rPr lang="en-US" b="true" sz="2824">
                <a:solidFill>
                  <a:srgbClr val="2A2B39"/>
                </a:solidFill>
                <a:latin typeface="Poppins Bold"/>
                <a:ea typeface="Poppins Bold"/>
                <a:cs typeface="Poppins Bold"/>
                <a:sym typeface="Poppins Bold"/>
              </a:rPr>
              <a:t>-Cost</a:t>
            </a:r>
          </a:p>
        </p:txBody>
      </p:sp>
      <p:grpSp>
        <p:nvGrpSpPr>
          <p:cNvPr name="Group 48" id="48"/>
          <p:cNvGrpSpPr/>
          <p:nvPr/>
        </p:nvGrpSpPr>
        <p:grpSpPr>
          <a:xfrm rot="0">
            <a:off x="12918682" y="5490281"/>
            <a:ext cx="5369318" cy="1347299"/>
            <a:chOff x="0" y="0"/>
            <a:chExt cx="7159091" cy="1796398"/>
          </a:xfrm>
        </p:grpSpPr>
        <p:sp>
          <p:nvSpPr>
            <p:cNvPr name="TextBox 49" id="49"/>
            <p:cNvSpPr txBox="true"/>
            <p:nvPr/>
          </p:nvSpPr>
          <p:spPr>
            <a:xfrm rot="0">
              <a:off x="0" y="356971"/>
              <a:ext cx="6777317" cy="1044356"/>
            </a:xfrm>
            <a:prstGeom prst="rect">
              <a:avLst/>
            </a:prstGeom>
          </p:spPr>
          <p:txBody>
            <a:bodyPr anchor="t" rtlCol="false" tIns="0" lIns="0" bIns="0" rIns="0">
              <a:spAutoFit/>
            </a:bodyPr>
            <a:lstStyle/>
            <a:p>
              <a:pPr algn="l">
                <a:lnSpc>
                  <a:spcPts val="3217"/>
                </a:lnSpc>
              </a:pPr>
              <a:r>
                <a:rPr lang="en-US" sz="2383">
                  <a:solidFill>
                    <a:srgbClr val="2A2B39"/>
                  </a:solidFill>
                  <a:latin typeface="Aristotelica Pro"/>
                  <a:ea typeface="Aristotelica Pro"/>
                  <a:cs typeface="Aristotelica Pro"/>
                  <a:sym typeface="Aristotelica Pro"/>
                </a:rPr>
                <a:t>Design</a:t>
              </a:r>
              <a:r>
                <a:rPr lang="en-US" sz="2383" strike="noStrike" u="none">
                  <a:solidFill>
                    <a:srgbClr val="2A2B39"/>
                  </a:solidFill>
                  <a:latin typeface="Aristotelica Pro"/>
                  <a:ea typeface="Aristotelica Pro"/>
                  <a:cs typeface="Aristotelica Pro"/>
                  <a:sym typeface="Aristotelica Pro"/>
                </a:rPr>
                <a:t>ed to be placed at the residential blocks, not a central hub.</a:t>
              </a:r>
            </a:p>
          </p:txBody>
        </p:sp>
        <p:sp>
          <p:nvSpPr>
            <p:cNvPr name="Freeform 50" id="50"/>
            <p:cNvSpPr/>
            <p:nvPr/>
          </p:nvSpPr>
          <p:spPr>
            <a:xfrm flipH="false" flipV="false" rot="-5400000">
              <a:off x="6574310" y="374521"/>
              <a:ext cx="959302" cy="210260"/>
            </a:xfrm>
            <a:custGeom>
              <a:avLst/>
              <a:gdLst/>
              <a:ahLst/>
              <a:cxnLst/>
              <a:rect r="r" b="b" t="t" l="l"/>
              <a:pathLst>
                <a:path h="210260" w="959302">
                  <a:moveTo>
                    <a:pt x="0" y="0"/>
                  </a:moveTo>
                  <a:lnTo>
                    <a:pt x="959302" y="0"/>
                  </a:lnTo>
                  <a:lnTo>
                    <a:pt x="959302" y="210260"/>
                  </a:lnTo>
                  <a:lnTo>
                    <a:pt x="0" y="210260"/>
                  </a:lnTo>
                  <a:lnTo>
                    <a:pt x="0" y="0"/>
                  </a:lnTo>
                  <a:close/>
                </a:path>
              </a:pathLst>
            </a:custGeom>
            <a:blipFill>
              <a:blip r:embed="rId8">
                <a:extLst>
                  <a:ext uri="{96DAC541-7B7A-43D3-8B79-37D633B846F1}">
                    <asvg:svgBlip xmlns:asvg="http://schemas.microsoft.com/office/drawing/2016/SVG/main" r:embed="rId9"/>
                  </a:ext>
                </a:extLst>
              </a:blip>
              <a:stretch>
                <a:fillRect l="-382196" t="0" r="0" b="0"/>
              </a:stretch>
            </a:blipFill>
          </p:spPr>
        </p:sp>
        <p:sp>
          <p:nvSpPr>
            <p:cNvPr name="Freeform 51" id="51"/>
            <p:cNvSpPr/>
            <p:nvPr/>
          </p:nvSpPr>
          <p:spPr>
            <a:xfrm flipH="true" flipV="true" rot="-5400000">
              <a:off x="6537031" y="1211617"/>
              <a:ext cx="959302" cy="210260"/>
            </a:xfrm>
            <a:custGeom>
              <a:avLst/>
              <a:gdLst/>
              <a:ahLst/>
              <a:cxnLst/>
              <a:rect r="r" b="b" t="t" l="l"/>
              <a:pathLst>
                <a:path h="210260" w="959302">
                  <a:moveTo>
                    <a:pt x="959302" y="210260"/>
                  </a:moveTo>
                  <a:lnTo>
                    <a:pt x="0" y="210260"/>
                  </a:lnTo>
                  <a:lnTo>
                    <a:pt x="0" y="0"/>
                  </a:lnTo>
                  <a:lnTo>
                    <a:pt x="959302" y="0"/>
                  </a:lnTo>
                  <a:lnTo>
                    <a:pt x="959302" y="210260"/>
                  </a:lnTo>
                  <a:close/>
                </a:path>
              </a:pathLst>
            </a:custGeom>
            <a:blipFill>
              <a:blip r:embed="rId8">
                <a:extLst>
                  <a:ext uri="{96DAC541-7B7A-43D3-8B79-37D633B846F1}">
                    <asvg:svgBlip xmlns:asvg="http://schemas.microsoft.com/office/drawing/2016/SVG/main" r:embed="rId9"/>
                  </a:ext>
                </a:extLst>
              </a:blip>
              <a:stretch>
                <a:fillRect l="-382196" t="0" r="0" b="0"/>
              </a:stretch>
            </a:blipFill>
            <a:ln cap="sq">
              <a:noFill/>
              <a:prstDash val="solid"/>
              <a:miter/>
            </a:ln>
          </p:spPr>
        </p:sp>
      </p:grpSp>
      <p:grpSp>
        <p:nvGrpSpPr>
          <p:cNvPr name="Group 52" id="52"/>
          <p:cNvGrpSpPr/>
          <p:nvPr/>
        </p:nvGrpSpPr>
        <p:grpSpPr>
          <a:xfrm rot="0">
            <a:off x="12946802" y="7773005"/>
            <a:ext cx="5369318" cy="1347299"/>
            <a:chOff x="0" y="0"/>
            <a:chExt cx="7159091" cy="1796398"/>
          </a:xfrm>
        </p:grpSpPr>
        <p:sp>
          <p:nvSpPr>
            <p:cNvPr name="TextBox 53" id="53"/>
            <p:cNvSpPr txBox="true"/>
            <p:nvPr/>
          </p:nvSpPr>
          <p:spPr>
            <a:xfrm rot="0">
              <a:off x="0" y="356971"/>
              <a:ext cx="6777317" cy="1044356"/>
            </a:xfrm>
            <a:prstGeom prst="rect">
              <a:avLst/>
            </a:prstGeom>
          </p:spPr>
          <p:txBody>
            <a:bodyPr anchor="t" rtlCol="false" tIns="0" lIns="0" bIns="0" rIns="0">
              <a:spAutoFit/>
            </a:bodyPr>
            <a:lstStyle/>
            <a:p>
              <a:pPr algn="l">
                <a:lnSpc>
                  <a:spcPts val="3217"/>
                </a:lnSpc>
              </a:pPr>
              <a:r>
                <a:rPr lang="en-US" sz="2383">
                  <a:solidFill>
                    <a:srgbClr val="2A2B39"/>
                  </a:solidFill>
                  <a:latin typeface="Aristotelica Pro"/>
                  <a:ea typeface="Aristotelica Pro"/>
                  <a:cs typeface="Aristotelica Pro"/>
                  <a:sym typeface="Aristotelica Pro"/>
                </a:rPr>
                <a:t>L</a:t>
              </a:r>
              <a:r>
                <a:rPr lang="en-US" sz="2383" strike="noStrike" u="none">
                  <a:solidFill>
                    <a:srgbClr val="2A2B39"/>
                  </a:solidFill>
                  <a:latin typeface="Aristotelica Pro"/>
                  <a:ea typeface="Aristotelica Pro"/>
                  <a:cs typeface="Aristotelica Pro"/>
                  <a:sym typeface="Aristotelica Pro"/>
                </a:rPr>
                <a:t>everages Supabase and Flutter for a cost-effective, scalable infrastructure.</a:t>
              </a:r>
            </a:p>
          </p:txBody>
        </p:sp>
        <p:sp>
          <p:nvSpPr>
            <p:cNvPr name="Freeform 54" id="54"/>
            <p:cNvSpPr/>
            <p:nvPr/>
          </p:nvSpPr>
          <p:spPr>
            <a:xfrm flipH="false" flipV="false" rot="-5400000">
              <a:off x="6574310" y="374521"/>
              <a:ext cx="959302" cy="210260"/>
            </a:xfrm>
            <a:custGeom>
              <a:avLst/>
              <a:gdLst/>
              <a:ahLst/>
              <a:cxnLst/>
              <a:rect r="r" b="b" t="t" l="l"/>
              <a:pathLst>
                <a:path h="210260" w="959302">
                  <a:moveTo>
                    <a:pt x="0" y="0"/>
                  </a:moveTo>
                  <a:lnTo>
                    <a:pt x="959302" y="0"/>
                  </a:lnTo>
                  <a:lnTo>
                    <a:pt x="959302" y="210260"/>
                  </a:lnTo>
                  <a:lnTo>
                    <a:pt x="0" y="210260"/>
                  </a:lnTo>
                  <a:lnTo>
                    <a:pt x="0" y="0"/>
                  </a:lnTo>
                  <a:close/>
                </a:path>
              </a:pathLst>
            </a:custGeom>
            <a:blipFill>
              <a:blip r:embed="rId8">
                <a:extLst>
                  <a:ext uri="{96DAC541-7B7A-43D3-8B79-37D633B846F1}">
                    <asvg:svgBlip xmlns:asvg="http://schemas.microsoft.com/office/drawing/2016/SVG/main" r:embed="rId9"/>
                  </a:ext>
                </a:extLst>
              </a:blip>
              <a:stretch>
                <a:fillRect l="-382196" t="0" r="0" b="0"/>
              </a:stretch>
            </a:blipFill>
          </p:spPr>
        </p:sp>
        <p:sp>
          <p:nvSpPr>
            <p:cNvPr name="Freeform 55" id="55"/>
            <p:cNvSpPr/>
            <p:nvPr/>
          </p:nvSpPr>
          <p:spPr>
            <a:xfrm flipH="true" flipV="true" rot="-5400000">
              <a:off x="6537031" y="1211617"/>
              <a:ext cx="959302" cy="210260"/>
            </a:xfrm>
            <a:custGeom>
              <a:avLst/>
              <a:gdLst/>
              <a:ahLst/>
              <a:cxnLst/>
              <a:rect r="r" b="b" t="t" l="l"/>
              <a:pathLst>
                <a:path h="210260" w="959302">
                  <a:moveTo>
                    <a:pt x="959302" y="210260"/>
                  </a:moveTo>
                  <a:lnTo>
                    <a:pt x="0" y="210260"/>
                  </a:lnTo>
                  <a:lnTo>
                    <a:pt x="0" y="0"/>
                  </a:lnTo>
                  <a:lnTo>
                    <a:pt x="959302" y="0"/>
                  </a:lnTo>
                  <a:lnTo>
                    <a:pt x="959302" y="210260"/>
                  </a:lnTo>
                  <a:close/>
                </a:path>
              </a:pathLst>
            </a:custGeom>
            <a:blipFill>
              <a:blip r:embed="rId8">
                <a:extLst>
                  <a:ext uri="{96DAC541-7B7A-43D3-8B79-37D633B846F1}">
                    <asvg:svgBlip xmlns:asvg="http://schemas.microsoft.com/office/drawing/2016/SVG/main" r:embed="rId9"/>
                  </a:ext>
                </a:extLst>
              </a:blip>
              <a:stretch>
                <a:fillRect l="-382196" t="0" r="0" b="0"/>
              </a:stretch>
            </a:blipFill>
            <a:ln cap="sq">
              <a:noFill/>
              <a:prstDash val="solid"/>
              <a:miter/>
            </a:ln>
          </p:spPr>
        </p:sp>
      </p:grpSp>
      <p:sp>
        <p:nvSpPr>
          <p:cNvPr name="Freeform 56" id="56"/>
          <p:cNvSpPr/>
          <p:nvPr/>
        </p:nvSpPr>
        <p:spPr>
          <a:xfrm flipH="false" flipV="false" rot="-5400000">
            <a:off x="12427069" y="6072476"/>
            <a:ext cx="286876" cy="182909"/>
          </a:xfrm>
          <a:custGeom>
            <a:avLst/>
            <a:gdLst/>
            <a:ahLst/>
            <a:cxnLst/>
            <a:rect r="r" b="b" t="t" l="l"/>
            <a:pathLst>
              <a:path h="182909" w="286876">
                <a:moveTo>
                  <a:pt x="0" y="0"/>
                </a:moveTo>
                <a:lnTo>
                  <a:pt x="286876" y="0"/>
                </a:lnTo>
                <a:lnTo>
                  <a:pt x="286876" y="182909"/>
                </a:lnTo>
                <a:lnTo>
                  <a:pt x="0" y="182909"/>
                </a:lnTo>
                <a:lnTo>
                  <a:pt x="0" y="0"/>
                </a:lnTo>
                <a:close/>
              </a:path>
            </a:pathLst>
          </a:custGeom>
          <a:blipFill>
            <a:blip r:embed="rId6">
              <a:extLst>
                <a:ext uri="{96DAC541-7B7A-43D3-8B79-37D633B846F1}">
                  <asvg:svgBlip xmlns:asvg="http://schemas.microsoft.com/office/drawing/2016/SVG/main" r:embed="rId7"/>
                </a:ext>
              </a:extLst>
            </a:blip>
            <a:stretch>
              <a:fillRect l="-85224" t="-233427" r="-78713" b="0"/>
            </a:stretch>
          </a:blipFill>
        </p:spPr>
      </p:sp>
      <p:sp>
        <p:nvSpPr>
          <p:cNvPr name="Freeform 57" id="57"/>
          <p:cNvSpPr/>
          <p:nvPr/>
        </p:nvSpPr>
        <p:spPr>
          <a:xfrm flipH="false" flipV="false" rot="-5400000">
            <a:off x="12427069" y="8484264"/>
            <a:ext cx="286876" cy="182909"/>
          </a:xfrm>
          <a:custGeom>
            <a:avLst/>
            <a:gdLst/>
            <a:ahLst/>
            <a:cxnLst/>
            <a:rect r="r" b="b" t="t" l="l"/>
            <a:pathLst>
              <a:path h="182909" w="286876">
                <a:moveTo>
                  <a:pt x="0" y="0"/>
                </a:moveTo>
                <a:lnTo>
                  <a:pt x="286876" y="0"/>
                </a:lnTo>
                <a:lnTo>
                  <a:pt x="286876" y="182909"/>
                </a:lnTo>
                <a:lnTo>
                  <a:pt x="0" y="182909"/>
                </a:lnTo>
                <a:lnTo>
                  <a:pt x="0" y="0"/>
                </a:lnTo>
                <a:close/>
              </a:path>
            </a:pathLst>
          </a:custGeom>
          <a:blipFill>
            <a:blip r:embed="rId6">
              <a:extLst>
                <a:ext uri="{96DAC541-7B7A-43D3-8B79-37D633B846F1}">
                  <asvg:svgBlip xmlns:asvg="http://schemas.microsoft.com/office/drawing/2016/SVG/main" r:embed="rId7"/>
                </a:ext>
              </a:extLst>
            </a:blip>
            <a:stretch>
              <a:fillRect l="-85224" t="-233427" r="-78713" b="0"/>
            </a:stretch>
          </a:blipFill>
        </p:spPr>
      </p:sp>
      <p:sp>
        <p:nvSpPr>
          <p:cNvPr name="TextBox 58" id="58"/>
          <p:cNvSpPr txBox="true"/>
          <p:nvPr/>
        </p:nvSpPr>
        <p:spPr>
          <a:xfrm rot="0">
            <a:off x="7801623" y="6019578"/>
            <a:ext cx="4860338" cy="355381"/>
          </a:xfrm>
          <a:prstGeom prst="rect">
            <a:avLst/>
          </a:prstGeom>
        </p:spPr>
        <p:txBody>
          <a:bodyPr anchor="t" rtlCol="false" tIns="0" lIns="0" bIns="0" rIns="0">
            <a:spAutoFit/>
          </a:bodyPr>
          <a:lstStyle/>
          <a:p>
            <a:pPr algn="ctr" marL="0" indent="0" lvl="0">
              <a:lnSpc>
                <a:spcPts val="2316"/>
              </a:lnSpc>
              <a:spcBef>
                <a:spcPct val="0"/>
              </a:spcBef>
            </a:pPr>
            <a:r>
              <a:rPr lang="en-US" b="true" sz="2824">
                <a:solidFill>
                  <a:srgbClr val="2A2B39"/>
                </a:solidFill>
                <a:latin typeface="Poppins Bold"/>
                <a:ea typeface="Poppins Bold"/>
                <a:cs typeface="Poppins Bold"/>
                <a:sym typeface="Poppins Bold"/>
              </a:rPr>
              <a:t>Decen</a:t>
            </a:r>
            <a:r>
              <a:rPr lang="en-US" b="true" sz="2824">
                <a:solidFill>
                  <a:srgbClr val="2A2B39"/>
                </a:solidFill>
                <a:latin typeface="Poppins Bold"/>
                <a:ea typeface="Poppins Bold"/>
                <a:cs typeface="Poppins Bold"/>
                <a:sym typeface="Poppins Bold"/>
              </a:rPr>
              <a:t>tralized</a:t>
            </a:r>
          </a:p>
        </p:txBody>
      </p:sp>
      <p:sp>
        <p:nvSpPr>
          <p:cNvPr name="TextBox 59" id="59"/>
          <p:cNvSpPr txBox="true"/>
          <p:nvPr/>
        </p:nvSpPr>
        <p:spPr>
          <a:xfrm rot="0">
            <a:off x="7801623" y="8433838"/>
            <a:ext cx="4860338" cy="355381"/>
          </a:xfrm>
          <a:prstGeom prst="rect">
            <a:avLst/>
          </a:prstGeom>
        </p:spPr>
        <p:txBody>
          <a:bodyPr anchor="t" rtlCol="false" tIns="0" lIns="0" bIns="0" rIns="0">
            <a:spAutoFit/>
          </a:bodyPr>
          <a:lstStyle/>
          <a:p>
            <a:pPr algn="ctr" marL="0" indent="0" lvl="0">
              <a:lnSpc>
                <a:spcPts val="2316"/>
              </a:lnSpc>
              <a:spcBef>
                <a:spcPct val="0"/>
              </a:spcBef>
            </a:pPr>
            <a:r>
              <a:rPr lang="en-US" b="true" sz="2824">
                <a:solidFill>
                  <a:srgbClr val="2A2B39"/>
                </a:solidFill>
                <a:latin typeface="Poppins Bold"/>
                <a:ea typeface="Poppins Bold"/>
                <a:cs typeface="Poppins Bold"/>
                <a:sym typeface="Poppins Bold"/>
              </a:rPr>
              <a:t>Open Source</a:t>
            </a:r>
          </a:p>
        </p:txBody>
      </p:sp>
      <p:sp>
        <p:nvSpPr>
          <p:cNvPr name="Freeform 60" id="60"/>
          <p:cNvSpPr/>
          <p:nvPr/>
        </p:nvSpPr>
        <p:spPr>
          <a:xfrm flipH="false" flipV="true" rot="5608564">
            <a:off x="6826247" y="4192802"/>
            <a:ext cx="1152150" cy="730090"/>
          </a:xfrm>
          <a:custGeom>
            <a:avLst/>
            <a:gdLst/>
            <a:ahLst/>
            <a:cxnLst/>
            <a:rect r="r" b="b" t="t" l="l"/>
            <a:pathLst>
              <a:path h="730090" w="1152150">
                <a:moveTo>
                  <a:pt x="0" y="730090"/>
                </a:moveTo>
                <a:lnTo>
                  <a:pt x="1152150" y="730090"/>
                </a:lnTo>
                <a:lnTo>
                  <a:pt x="1152150" y="0"/>
                </a:lnTo>
                <a:lnTo>
                  <a:pt x="0" y="0"/>
                </a:lnTo>
                <a:lnTo>
                  <a:pt x="0" y="73009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1" id="61"/>
          <p:cNvSpPr/>
          <p:nvPr/>
        </p:nvSpPr>
        <p:spPr>
          <a:xfrm flipH="false" flipV="true" rot="5608564">
            <a:off x="6894623" y="7484461"/>
            <a:ext cx="1152150" cy="730090"/>
          </a:xfrm>
          <a:custGeom>
            <a:avLst/>
            <a:gdLst/>
            <a:ahLst/>
            <a:cxnLst/>
            <a:rect r="r" b="b" t="t" l="l"/>
            <a:pathLst>
              <a:path h="730090" w="1152150">
                <a:moveTo>
                  <a:pt x="0" y="730090"/>
                </a:moveTo>
                <a:lnTo>
                  <a:pt x="1152150" y="730090"/>
                </a:lnTo>
                <a:lnTo>
                  <a:pt x="1152150" y="0"/>
                </a:lnTo>
                <a:lnTo>
                  <a:pt x="0" y="0"/>
                </a:lnTo>
                <a:lnTo>
                  <a:pt x="0" y="73009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359227" y="4380240"/>
            <a:ext cx="8784773" cy="1316970"/>
          </a:xfrm>
          <a:prstGeom prst="rect">
            <a:avLst/>
          </a:prstGeom>
        </p:spPr>
        <p:txBody>
          <a:bodyPr anchor="t" rtlCol="false" tIns="0" lIns="0" bIns="0" rIns="0">
            <a:spAutoFit/>
          </a:bodyPr>
          <a:lstStyle/>
          <a:p>
            <a:pPr algn="ctr">
              <a:lnSpc>
                <a:spcPts val="9492"/>
              </a:lnSpc>
              <a:spcBef>
                <a:spcPct val="0"/>
              </a:spcBef>
            </a:pPr>
            <a:r>
              <a:rPr lang="en-US" b="true" sz="7301" spc="613">
                <a:solidFill>
                  <a:srgbClr val="000000"/>
                </a:solidFill>
                <a:latin typeface="Times New Roman MT Bold"/>
                <a:ea typeface="Times New Roman MT Bold"/>
                <a:cs typeface="Times New Roman MT Bold"/>
                <a:sym typeface="Times New Roman MT Bold"/>
              </a:rPr>
              <a:t>METHODOLOGY</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false" flipV="false" rot="0">
            <a:off x="2689302" y="3624475"/>
            <a:ext cx="10996081" cy="5324928"/>
          </a:xfrm>
          <a:custGeom>
            <a:avLst/>
            <a:gdLst/>
            <a:ahLst/>
            <a:cxnLst/>
            <a:rect r="r" b="b" t="t" l="l"/>
            <a:pathLst>
              <a:path h="5324928" w="10996081">
                <a:moveTo>
                  <a:pt x="0" y="0"/>
                </a:moveTo>
                <a:lnTo>
                  <a:pt x="10996081" y="0"/>
                </a:lnTo>
                <a:lnTo>
                  <a:pt x="10996081" y="5324929"/>
                </a:lnTo>
                <a:lnTo>
                  <a:pt x="0" y="5324929"/>
                </a:lnTo>
                <a:lnTo>
                  <a:pt x="0" y="0"/>
                </a:lnTo>
                <a:close/>
              </a:path>
            </a:pathLst>
          </a:custGeom>
          <a:blipFill>
            <a:blip r:embed="rId4">
              <a:extLst>
                <a:ext uri="{96DAC541-7B7A-43D3-8B79-37D633B846F1}">
                  <asvg:svgBlip xmlns:asvg="http://schemas.microsoft.com/office/drawing/2016/SVG/main" r:embed="rId5"/>
                </a:ext>
              </a:extLst>
            </a:blip>
            <a:stretch>
              <a:fillRect l="0" t="0" r="-16688" b="0"/>
            </a:stretch>
          </a:blipFill>
        </p:spPr>
      </p:sp>
      <p:sp>
        <p:nvSpPr>
          <p:cNvPr name="Freeform 10" id="10"/>
          <p:cNvSpPr/>
          <p:nvPr/>
        </p:nvSpPr>
        <p:spPr>
          <a:xfrm flipH="false" flipV="true" rot="-5400000">
            <a:off x="1737403" y="7733211"/>
            <a:ext cx="671692" cy="1765248"/>
          </a:xfrm>
          <a:custGeom>
            <a:avLst/>
            <a:gdLst/>
            <a:ahLst/>
            <a:cxnLst/>
            <a:rect r="r" b="b" t="t" l="l"/>
            <a:pathLst>
              <a:path h="1765248" w="671692">
                <a:moveTo>
                  <a:pt x="0" y="1765249"/>
                </a:moveTo>
                <a:lnTo>
                  <a:pt x="671692" y="1765249"/>
                </a:lnTo>
                <a:lnTo>
                  <a:pt x="671692" y="0"/>
                </a:lnTo>
                <a:lnTo>
                  <a:pt x="0" y="0"/>
                </a:lnTo>
                <a:lnTo>
                  <a:pt x="0" y="1765249"/>
                </a:lnTo>
                <a:close/>
              </a:path>
            </a:pathLst>
          </a:custGeom>
          <a:blipFill>
            <a:blip r:embed="rId6">
              <a:extLst>
                <a:ext uri="{96DAC541-7B7A-43D3-8B79-37D633B846F1}">
                  <asvg:svgBlip xmlns:asvg="http://schemas.microsoft.com/office/drawing/2016/SVG/main" r:embed="rId7"/>
                </a:ext>
              </a:extLst>
            </a:blip>
            <a:stretch>
              <a:fillRect l="-1645393" t="-97997" r="-168856" b="-104283"/>
            </a:stretch>
          </a:blipFill>
        </p:spPr>
      </p:sp>
      <p:sp>
        <p:nvSpPr>
          <p:cNvPr name="Freeform 11" id="11"/>
          <p:cNvSpPr/>
          <p:nvPr/>
        </p:nvSpPr>
        <p:spPr>
          <a:xfrm flipH="false" flipV="true" rot="-5400000">
            <a:off x="267430" y="7733211"/>
            <a:ext cx="671692" cy="1765248"/>
          </a:xfrm>
          <a:custGeom>
            <a:avLst/>
            <a:gdLst/>
            <a:ahLst/>
            <a:cxnLst/>
            <a:rect r="r" b="b" t="t" l="l"/>
            <a:pathLst>
              <a:path h="1765248" w="671692">
                <a:moveTo>
                  <a:pt x="0" y="1765249"/>
                </a:moveTo>
                <a:lnTo>
                  <a:pt x="671692" y="1765249"/>
                </a:lnTo>
                <a:lnTo>
                  <a:pt x="671692" y="0"/>
                </a:lnTo>
                <a:lnTo>
                  <a:pt x="0" y="0"/>
                </a:lnTo>
                <a:lnTo>
                  <a:pt x="0" y="1765249"/>
                </a:lnTo>
                <a:close/>
              </a:path>
            </a:pathLst>
          </a:custGeom>
          <a:blipFill>
            <a:blip r:embed="rId6">
              <a:extLst>
                <a:ext uri="{96DAC541-7B7A-43D3-8B79-37D633B846F1}">
                  <asvg:svgBlip xmlns:asvg="http://schemas.microsoft.com/office/drawing/2016/SVG/main" r:embed="rId7"/>
                </a:ext>
              </a:extLst>
            </a:blip>
            <a:stretch>
              <a:fillRect l="-1645393" t="-97997" r="-168856" b="-104283"/>
            </a:stretch>
          </a:blipFill>
        </p:spPr>
      </p:sp>
      <p:sp>
        <p:nvSpPr>
          <p:cNvPr name="Freeform 12" id="12"/>
          <p:cNvSpPr/>
          <p:nvPr/>
        </p:nvSpPr>
        <p:spPr>
          <a:xfrm flipH="false" flipV="true" rot="-5400000">
            <a:off x="17348878" y="3257224"/>
            <a:ext cx="671692" cy="1765248"/>
          </a:xfrm>
          <a:custGeom>
            <a:avLst/>
            <a:gdLst/>
            <a:ahLst/>
            <a:cxnLst/>
            <a:rect r="r" b="b" t="t" l="l"/>
            <a:pathLst>
              <a:path h="1765248" w="671692">
                <a:moveTo>
                  <a:pt x="0" y="1765248"/>
                </a:moveTo>
                <a:lnTo>
                  <a:pt x="671692" y="1765248"/>
                </a:lnTo>
                <a:lnTo>
                  <a:pt x="671692" y="0"/>
                </a:lnTo>
                <a:lnTo>
                  <a:pt x="0" y="0"/>
                </a:lnTo>
                <a:lnTo>
                  <a:pt x="0" y="1765248"/>
                </a:lnTo>
                <a:close/>
              </a:path>
            </a:pathLst>
          </a:custGeom>
          <a:blipFill>
            <a:blip r:embed="rId6">
              <a:extLst>
                <a:ext uri="{96DAC541-7B7A-43D3-8B79-37D633B846F1}">
                  <asvg:svgBlip xmlns:asvg="http://schemas.microsoft.com/office/drawing/2016/SVG/main" r:embed="rId7"/>
                </a:ext>
              </a:extLst>
            </a:blip>
            <a:stretch>
              <a:fillRect l="-1645393" t="-97997" r="-168856" b="-104283"/>
            </a:stretch>
          </a:blipFill>
        </p:spPr>
      </p:sp>
      <p:sp>
        <p:nvSpPr>
          <p:cNvPr name="Freeform 13" id="13"/>
          <p:cNvSpPr/>
          <p:nvPr/>
        </p:nvSpPr>
        <p:spPr>
          <a:xfrm flipH="false" flipV="true" rot="0">
            <a:off x="13656867" y="3038220"/>
            <a:ext cx="3154758" cy="5324928"/>
          </a:xfrm>
          <a:custGeom>
            <a:avLst/>
            <a:gdLst/>
            <a:ahLst/>
            <a:cxnLst/>
            <a:rect r="r" b="b" t="t" l="l"/>
            <a:pathLst>
              <a:path h="5324928" w="3154758">
                <a:moveTo>
                  <a:pt x="0" y="5324929"/>
                </a:moveTo>
                <a:lnTo>
                  <a:pt x="3154758" y="5324929"/>
                </a:lnTo>
                <a:lnTo>
                  <a:pt x="3154758" y="0"/>
                </a:lnTo>
                <a:lnTo>
                  <a:pt x="0" y="0"/>
                </a:lnTo>
                <a:lnTo>
                  <a:pt x="0" y="5324929"/>
                </a:lnTo>
                <a:close/>
              </a:path>
            </a:pathLst>
          </a:custGeom>
          <a:blipFill>
            <a:blip r:embed="rId8">
              <a:extLst>
                <a:ext uri="{96DAC541-7B7A-43D3-8B79-37D633B846F1}">
                  <asvg:svgBlip xmlns:asvg="http://schemas.microsoft.com/office/drawing/2016/SVG/main" r:embed="rId9"/>
                </a:ext>
              </a:extLst>
            </a:blip>
            <a:stretch>
              <a:fillRect l="-283102" t="0" r="-23621" b="0"/>
            </a:stretch>
          </a:blipFill>
        </p:spPr>
      </p:sp>
      <p:sp>
        <p:nvSpPr>
          <p:cNvPr name="Freeform 14" id="14"/>
          <p:cNvSpPr/>
          <p:nvPr/>
        </p:nvSpPr>
        <p:spPr>
          <a:xfrm flipH="false" flipV="false" rot="0">
            <a:off x="8663160" y="3940563"/>
            <a:ext cx="445098" cy="474771"/>
          </a:xfrm>
          <a:custGeom>
            <a:avLst/>
            <a:gdLst/>
            <a:ahLst/>
            <a:cxnLst/>
            <a:rect r="r" b="b" t="t" l="l"/>
            <a:pathLst>
              <a:path h="474771" w="445098">
                <a:moveTo>
                  <a:pt x="0" y="0"/>
                </a:moveTo>
                <a:lnTo>
                  <a:pt x="445098" y="0"/>
                </a:lnTo>
                <a:lnTo>
                  <a:pt x="445098" y="474771"/>
                </a:lnTo>
                <a:lnTo>
                  <a:pt x="0" y="4747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0803935" y="7479691"/>
            <a:ext cx="474771" cy="474771"/>
          </a:xfrm>
          <a:custGeom>
            <a:avLst/>
            <a:gdLst/>
            <a:ahLst/>
            <a:cxnLst/>
            <a:rect r="r" b="b" t="t" l="l"/>
            <a:pathLst>
              <a:path h="474771" w="474771">
                <a:moveTo>
                  <a:pt x="0" y="0"/>
                </a:moveTo>
                <a:lnTo>
                  <a:pt x="474771" y="0"/>
                </a:lnTo>
                <a:lnTo>
                  <a:pt x="474771" y="474770"/>
                </a:lnTo>
                <a:lnTo>
                  <a:pt x="0" y="4747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2784610" y="3959613"/>
            <a:ext cx="569440" cy="474771"/>
          </a:xfrm>
          <a:custGeom>
            <a:avLst/>
            <a:gdLst/>
            <a:ahLst/>
            <a:cxnLst/>
            <a:rect r="r" b="b" t="t" l="l"/>
            <a:pathLst>
              <a:path h="474771" w="569440">
                <a:moveTo>
                  <a:pt x="0" y="0"/>
                </a:moveTo>
                <a:lnTo>
                  <a:pt x="569440" y="0"/>
                </a:lnTo>
                <a:lnTo>
                  <a:pt x="569440" y="474771"/>
                </a:lnTo>
                <a:lnTo>
                  <a:pt x="0" y="4747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4850214" y="7565416"/>
            <a:ext cx="474771" cy="474771"/>
          </a:xfrm>
          <a:custGeom>
            <a:avLst/>
            <a:gdLst/>
            <a:ahLst/>
            <a:cxnLst/>
            <a:rect r="r" b="b" t="t" l="l"/>
            <a:pathLst>
              <a:path h="474771" w="474771">
                <a:moveTo>
                  <a:pt x="0" y="0"/>
                </a:moveTo>
                <a:lnTo>
                  <a:pt x="474770" y="0"/>
                </a:lnTo>
                <a:lnTo>
                  <a:pt x="474770" y="474770"/>
                </a:lnTo>
                <a:lnTo>
                  <a:pt x="0" y="47477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2700000">
            <a:off x="443958" y="9038023"/>
            <a:ext cx="3258582" cy="3258582"/>
          </a:xfrm>
          <a:custGeom>
            <a:avLst/>
            <a:gdLst/>
            <a:ahLst/>
            <a:cxnLst/>
            <a:rect r="r" b="b" t="t" l="l"/>
            <a:pathLst>
              <a:path h="3258582" w="3258582">
                <a:moveTo>
                  <a:pt x="0" y="0"/>
                </a:moveTo>
                <a:lnTo>
                  <a:pt x="3258582" y="0"/>
                </a:lnTo>
                <a:lnTo>
                  <a:pt x="3258582" y="3258582"/>
                </a:lnTo>
                <a:lnTo>
                  <a:pt x="0" y="3258582"/>
                </a:lnTo>
                <a:lnTo>
                  <a:pt x="0" y="0"/>
                </a:lnTo>
                <a:close/>
              </a:path>
            </a:pathLst>
          </a:custGeom>
          <a:blipFill>
            <a:blip r:embed="rId18">
              <a:alphaModFix amt="13000"/>
              <a:extLst>
                <a:ext uri="{96DAC541-7B7A-43D3-8B79-37D633B846F1}">
                  <asvg:svgBlip xmlns:asvg="http://schemas.microsoft.com/office/drawing/2016/SVG/main" r:embed="rId19"/>
                </a:ext>
              </a:extLst>
            </a:blip>
            <a:stretch>
              <a:fillRect l="0" t="0" r="0" b="0"/>
            </a:stretch>
          </a:blipFill>
        </p:spPr>
      </p:sp>
      <p:sp>
        <p:nvSpPr>
          <p:cNvPr name="Freeform 19" id="19"/>
          <p:cNvSpPr/>
          <p:nvPr/>
        </p:nvSpPr>
        <p:spPr>
          <a:xfrm flipH="false" flipV="false" rot="0">
            <a:off x="5443344" y="6410959"/>
            <a:ext cx="611274" cy="611274"/>
          </a:xfrm>
          <a:custGeom>
            <a:avLst/>
            <a:gdLst/>
            <a:ahLst/>
            <a:cxnLst/>
            <a:rect r="r" b="b" t="t" l="l"/>
            <a:pathLst>
              <a:path h="611274" w="611274">
                <a:moveTo>
                  <a:pt x="0" y="0"/>
                </a:moveTo>
                <a:lnTo>
                  <a:pt x="611274" y="0"/>
                </a:lnTo>
                <a:lnTo>
                  <a:pt x="611274" y="611273"/>
                </a:lnTo>
                <a:lnTo>
                  <a:pt x="0" y="61127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0" id="20"/>
          <p:cNvSpPr txBox="true"/>
          <p:nvPr/>
        </p:nvSpPr>
        <p:spPr>
          <a:xfrm rot="0">
            <a:off x="4550290" y="305339"/>
            <a:ext cx="1373771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METHODOLOGY</a:t>
            </a:r>
          </a:p>
        </p:txBody>
      </p:sp>
      <p:sp>
        <p:nvSpPr>
          <p:cNvPr name="TextBox 21" id="21"/>
          <p:cNvSpPr txBox="true"/>
          <p:nvPr/>
        </p:nvSpPr>
        <p:spPr>
          <a:xfrm rot="0">
            <a:off x="3930657" y="4298097"/>
            <a:ext cx="3136041" cy="1402587"/>
          </a:xfrm>
          <a:prstGeom prst="rect">
            <a:avLst/>
          </a:prstGeom>
        </p:spPr>
        <p:txBody>
          <a:bodyPr anchor="t" rtlCol="false" tIns="0" lIns="0" bIns="0" rIns="0">
            <a:spAutoFit/>
          </a:bodyPr>
          <a:lstStyle/>
          <a:p>
            <a:pPr algn="ctr">
              <a:lnSpc>
                <a:spcPts val="3535"/>
              </a:lnSpc>
            </a:pPr>
            <a:r>
              <a:rPr lang="en-US" sz="3399" b="true">
                <a:solidFill>
                  <a:srgbClr val="021E47"/>
                </a:solidFill>
                <a:latin typeface="Poppins Bold"/>
                <a:ea typeface="Poppins Bold"/>
                <a:cs typeface="Poppins Bold"/>
                <a:sym typeface="Poppins Bold"/>
              </a:rPr>
              <a:t>Hardware Design &amp; Simulation</a:t>
            </a:r>
          </a:p>
        </p:txBody>
      </p:sp>
      <p:sp>
        <p:nvSpPr>
          <p:cNvPr name="TextBox 22" id="22"/>
          <p:cNvSpPr txBox="true"/>
          <p:nvPr/>
        </p:nvSpPr>
        <p:spPr>
          <a:xfrm rot="0">
            <a:off x="7540237" y="2117113"/>
            <a:ext cx="3136041" cy="1402587"/>
          </a:xfrm>
          <a:prstGeom prst="rect">
            <a:avLst/>
          </a:prstGeom>
        </p:spPr>
        <p:txBody>
          <a:bodyPr anchor="t" rtlCol="false" tIns="0" lIns="0" bIns="0" rIns="0">
            <a:spAutoFit/>
          </a:bodyPr>
          <a:lstStyle/>
          <a:p>
            <a:pPr algn="ctr">
              <a:lnSpc>
                <a:spcPts val="3535"/>
              </a:lnSpc>
            </a:pPr>
            <a:r>
              <a:rPr lang="en-US" sz="3399" b="true">
                <a:solidFill>
                  <a:srgbClr val="021E47"/>
                </a:solidFill>
                <a:latin typeface="Poppins Bold"/>
                <a:ea typeface="Poppins Bold"/>
                <a:cs typeface="Poppins Bold"/>
                <a:sym typeface="Poppins Bold"/>
              </a:rPr>
              <a:t>Hardware Assembly &amp; Testing</a:t>
            </a:r>
          </a:p>
        </p:txBody>
      </p:sp>
      <p:sp>
        <p:nvSpPr>
          <p:cNvPr name="TextBox 23" id="23"/>
          <p:cNvSpPr txBox="true"/>
          <p:nvPr/>
        </p:nvSpPr>
        <p:spPr>
          <a:xfrm rot="0">
            <a:off x="9473300" y="8625360"/>
            <a:ext cx="3311310" cy="954912"/>
          </a:xfrm>
          <a:prstGeom prst="rect">
            <a:avLst/>
          </a:prstGeom>
        </p:spPr>
        <p:txBody>
          <a:bodyPr anchor="t" rtlCol="false" tIns="0" lIns="0" bIns="0" rIns="0">
            <a:spAutoFit/>
          </a:bodyPr>
          <a:lstStyle/>
          <a:p>
            <a:pPr algn="ctr">
              <a:lnSpc>
                <a:spcPts val="3535"/>
              </a:lnSpc>
            </a:pPr>
            <a:r>
              <a:rPr lang="en-US" sz="3399" b="true">
                <a:solidFill>
                  <a:srgbClr val="021E47"/>
                </a:solidFill>
                <a:latin typeface="Poppins Bold"/>
                <a:ea typeface="Poppins Bold"/>
                <a:cs typeface="Poppins Bold"/>
                <a:sym typeface="Poppins Bold"/>
              </a:rPr>
              <a:t>MOBILE APP DEVELOPMENT</a:t>
            </a:r>
          </a:p>
        </p:txBody>
      </p:sp>
      <p:sp>
        <p:nvSpPr>
          <p:cNvPr name="TextBox 24" id="24"/>
          <p:cNvSpPr txBox="true"/>
          <p:nvPr/>
        </p:nvSpPr>
        <p:spPr>
          <a:xfrm rot="0">
            <a:off x="11501309" y="2431276"/>
            <a:ext cx="3136041" cy="954912"/>
          </a:xfrm>
          <a:prstGeom prst="rect">
            <a:avLst/>
          </a:prstGeom>
        </p:spPr>
        <p:txBody>
          <a:bodyPr anchor="t" rtlCol="false" tIns="0" lIns="0" bIns="0" rIns="0">
            <a:spAutoFit/>
          </a:bodyPr>
          <a:lstStyle/>
          <a:p>
            <a:pPr algn="ctr">
              <a:lnSpc>
                <a:spcPts val="3535"/>
              </a:lnSpc>
            </a:pPr>
            <a:r>
              <a:rPr lang="en-US" b="true" sz="3399">
                <a:solidFill>
                  <a:srgbClr val="021E47"/>
                </a:solidFill>
                <a:latin typeface="Poppins Bold"/>
                <a:ea typeface="Poppins Bold"/>
                <a:cs typeface="Poppins Bold"/>
                <a:sym typeface="Poppins Bold"/>
              </a:rPr>
              <a:t>DATABASE INTEGRATION</a:t>
            </a:r>
          </a:p>
        </p:txBody>
      </p:sp>
      <p:sp>
        <p:nvSpPr>
          <p:cNvPr name="TextBox 25" id="25"/>
          <p:cNvSpPr txBox="true"/>
          <p:nvPr/>
        </p:nvSpPr>
        <p:spPr>
          <a:xfrm rot="0">
            <a:off x="13519579" y="8625360"/>
            <a:ext cx="3136041" cy="954912"/>
          </a:xfrm>
          <a:prstGeom prst="rect">
            <a:avLst/>
          </a:prstGeom>
        </p:spPr>
        <p:txBody>
          <a:bodyPr anchor="t" rtlCol="false" tIns="0" lIns="0" bIns="0" rIns="0">
            <a:spAutoFit/>
          </a:bodyPr>
          <a:lstStyle/>
          <a:p>
            <a:pPr algn="ctr">
              <a:lnSpc>
                <a:spcPts val="3535"/>
              </a:lnSpc>
            </a:pPr>
            <a:r>
              <a:rPr lang="en-US" sz="3399" b="true">
                <a:solidFill>
                  <a:srgbClr val="021E47"/>
                </a:solidFill>
                <a:latin typeface="Poppins Bold"/>
                <a:ea typeface="Poppins Bold"/>
                <a:cs typeface="Poppins Bold"/>
                <a:sym typeface="Poppins Bold"/>
              </a:rPr>
              <a:t>SYSTEM INTEGRATION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false" flipV="false" rot="0">
            <a:off x="5639288" y="2704317"/>
            <a:ext cx="7008216" cy="6990696"/>
          </a:xfrm>
          <a:custGeom>
            <a:avLst/>
            <a:gdLst/>
            <a:ahLst/>
            <a:cxnLst/>
            <a:rect r="r" b="b" t="t" l="l"/>
            <a:pathLst>
              <a:path h="6990696" w="7008216">
                <a:moveTo>
                  <a:pt x="0" y="0"/>
                </a:moveTo>
                <a:lnTo>
                  <a:pt x="7008217" y="0"/>
                </a:lnTo>
                <a:lnTo>
                  <a:pt x="7008217" y="6990695"/>
                </a:lnTo>
                <a:lnTo>
                  <a:pt x="0" y="69906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307215" y="3431620"/>
            <a:ext cx="1019768" cy="1019768"/>
          </a:xfrm>
          <a:custGeom>
            <a:avLst/>
            <a:gdLst/>
            <a:ahLst/>
            <a:cxnLst/>
            <a:rect r="r" b="b" t="t" l="l"/>
            <a:pathLst>
              <a:path h="1019768" w="1019768">
                <a:moveTo>
                  <a:pt x="0" y="0"/>
                </a:moveTo>
                <a:lnTo>
                  <a:pt x="1019768" y="0"/>
                </a:lnTo>
                <a:lnTo>
                  <a:pt x="1019768" y="1019767"/>
                </a:lnTo>
                <a:lnTo>
                  <a:pt x="0" y="10197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0800000">
            <a:off x="8959810" y="7879439"/>
            <a:ext cx="1019768" cy="1019768"/>
          </a:xfrm>
          <a:custGeom>
            <a:avLst/>
            <a:gdLst/>
            <a:ahLst/>
            <a:cxnLst/>
            <a:rect r="r" b="b" t="t" l="l"/>
            <a:pathLst>
              <a:path h="1019768" w="1019768">
                <a:moveTo>
                  <a:pt x="0" y="0"/>
                </a:moveTo>
                <a:lnTo>
                  <a:pt x="1019768" y="0"/>
                </a:lnTo>
                <a:lnTo>
                  <a:pt x="1019768" y="1019768"/>
                </a:lnTo>
                <a:lnTo>
                  <a:pt x="0" y="10197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436878" y="6199665"/>
            <a:ext cx="1019768" cy="1019768"/>
          </a:xfrm>
          <a:custGeom>
            <a:avLst/>
            <a:gdLst/>
            <a:ahLst/>
            <a:cxnLst/>
            <a:rect r="r" b="b" t="t" l="l"/>
            <a:pathLst>
              <a:path h="1019768" w="1019768">
                <a:moveTo>
                  <a:pt x="0" y="0"/>
                </a:moveTo>
                <a:lnTo>
                  <a:pt x="1019768" y="0"/>
                </a:lnTo>
                <a:lnTo>
                  <a:pt x="1019768" y="1019767"/>
                </a:lnTo>
                <a:lnTo>
                  <a:pt x="0" y="101976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3" id="13"/>
          <p:cNvSpPr/>
          <p:nvPr/>
        </p:nvSpPr>
        <p:spPr>
          <a:xfrm flipH="false" flipV="false" rot="0">
            <a:off x="10878928" y="5179897"/>
            <a:ext cx="1019768" cy="1019768"/>
          </a:xfrm>
          <a:custGeom>
            <a:avLst/>
            <a:gdLst/>
            <a:ahLst/>
            <a:cxnLst/>
            <a:rect r="r" b="b" t="t" l="l"/>
            <a:pathLst>
              <a:path h="1019768" w="1019768">
                <a:moveTo>
                  <a:pt x="0" y="0"/>
                </a:moveTo>
                <a:lnTo>
                  <a:pt x="1019768" y="0"/>
                </a:lnTo>
                <a:lnTo>
                  <a:pt x="1019768" y="1019768"/>
                </a:lnTo>
                <a:lnTo>
                  <a:pt x="0" y="101976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4" id="14"/>
          <p:cNvGrpSpPr/>
          <p:nvPr/>
        </p:nvGrpSpPr>
        <p:grpSpPr>
          <a:xfrm rot="0">
            <a:off x="8123629" y="5179897"/>
            <a:ext cx="2039536" cy="203953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0" r="0" b="0"/>
              </a:stretch>
            </a:blipFill>
            <a:ln cap="sq">
              <a:noFill/>
              <a:prstDash val="solid"/>
              <a:miter/>
            </a:ln>
          </p:spPr>
        </p:sp>
      </p:grpSp>
      <p:sp>
        <p:nvSpPr>
          <p:cNvPr name="TextBox 16" id="16"/>
          <p:cNvSpPr txBox="true"/>
          <p:nvPr/>
        </p:nvSpPr>
        <p:spPr>
          <a:xfrm rot="0">
            <a:off x="4550290" y="305339"/>
            <a:ext cx="1373771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HARDWARE DESIGN &amp; SIMULATION</a:t>
            </a:r>
          </a:p>
        </p:txBody>
      </p:sp>
      <p:sp>
        <p:nvSpPr>
          <p:cNvPr name="TextBox 17" id="17"/>
          <p:cNvSpPr txBox="true"/>
          <p:nvPr/>
        </p:nvSpPr>
        <p:spPr>
          <a:xfrm rot="0">
            <a:off x="334136" y="2595350"/>
            <a:ext cx="3720496" cy="440953"/>
          </a:xfrm>
          <a:prstGeom prst="rect">
            <a:avLst/>
          </a:prstGeom>
        </p:spPr>
        <p:txBody>
          <a:bodyPr anchor="t" rtlCol="false" tIns="0" lIns="0" bIns="0" rIns="0">
            <a:spAutoFit/>
          </a:bodyPr>
          <a:lstStyle/>
          <a:p>
            <a:pPr algn="l">
              <a:lnSpc>
                <a:spcPts val="3324"/>
              </a:lnSpc>
            </a:pPr>
            <a:r>
              <a:rPr lang="en-US" b="true" sz="2891">
                <a:solidFill>
                  <a:srgbClr val="FFFFFF"/>
                </a:solidFill>
                <a:latin typeface="Poppins Semi-Bold"/>
                <a:ea typeface="Poppins Semi-Bold"/>
                <a:cs typeface="Poppins Semi-Bold"/>
                <a:sym typeface="Poppins Semi-Bold"/>
              </a:rPr>
              <a:t>Virtual Prototyping</a:t>
            </a:r>
          </a:p>
        </p:txBody>
      </p:sp>
      <p:sp>
        <p:nvSpPr>
          <p:cNvPr name="TextBox 18" id="18"/>
          <p:cNvSpPr txBox="true"/>
          <p:nvPr/>
        </p:nvSpPr>
        <p:spPr>
          <a:xfrm rot="0">
            <a:off x="14609582" y="2497114"/>
            <a:ext cx="3323490" cy="440953"/>
          </a:xfrm>
          <a:prstGeom prst="rect">
            <a:avLst/>
          </a:prstGeom>
        </p:spPr>
        <p:txBody>
          <a:bodyPr anchor="t" rtlCol="false" tIns="0" lIns="0" bIns="0" rIns="0">
            <a:spAutoFit/>
          </a:bodyPr>
          <a:lstStyle/>
          <a:p>
            <a:pPr algn="r">
              <a:lnSpc>
                <a:spcPts val="3324"/>
              </a:lnSpc>
            </a:pPr>
            <a:r>
              <a:rPr lang="en-US" b="true" sz="2891">
                <a:solidFill>
                  <a:srgbClr val="FFFFFF"/>
                </a:solidFill>
                <a:latin typeface="Poppins Semi-Bold"/>
                <a:ea typeface="Poppins Semi-Bold"/>
                <a:cs typeface="Poppins Semi-Bold"/>
                <a:sym typeface="Poppins Semi-Bold"/>
              </a:rPr>
              <a:t>Arduino Proxy</a:t>
            </a:r>
          </a:p>
        </p:txBody>
      </p:sp>
      <p:sp>
        <p:nvSpPr>
          <p:cNvPr name="TextBox 19" id="19"/>
          <p:cNvSpPr txBox="true"/>
          <p:nvPr/>
        </p:nvSpPr>
        <p:spPr>
          <a:xfrm rot="0">
            <a:off x="334136" y="6408622"/>
            <a:ext cx="4196082" cy="440953"/>
          </a:xfrm>
          <a:prstGeom prst="rect">
            <a:avLst/>
          </a:prstGeom>
        </p:spPr>
        <p:txBody>
          <a:bodyPr anchor="t" rtlCol="false" tIns="0" lIns="0" bIns="0" rIns="0">
            <a:spAutoFit/>
          </a:bodyPr>
          <a:lstStyle/>
          <a:p>
            <a:pPr algn="l">
              <a:lnSpc>
                <a:spcPts val="3324"/>
              </a:lnSpc>
            </a:pPr>
            <a:r>
              <a:rPr lang="en-US" b="true" sz="2891">
                <a:solidFill>
                  <a:srgbClr val="FFFFFF"/>
                </a:solidFill>
                <a:latin typeface="Poppins Semi-Bold"/>
                <a:ea typeface="Poppins Semi-Bold"/>
                <a:cs typeface="Poppins Semi-Bold"/>
                <a:sym typeface="Poppins Semi-Bold"/>
              </a:rPr>
              <a:t>Schematic Diagram</a:t>
            </a:r>
          </a:p>
        </p:txBody>
      </p:sp>
      <p:sp>
        <p:nvSpPr>
          <p:cNvPr name="TextBox 20" id="20"/>
          <p:cNvSpPr txBox="true"/>
          <p:nvPr/>
        </p:nvSpPr>
        <p:spPr>
          <a:xfrm rot="0">
            <a:off x="14609582" y="6408622"/>
            <a:ext cx="3323490" cy="440953"/>
          </a:xfrm>
          <a:prstGeom prst="rect">
            <a:avLst/>
          </a:prstGeom>
        </p:spPr>
        <p:txBody>
          <a:bodyPr anchor="t" rtlCol="false" tIns="0" lIns="0" bIns="0" rIns="0">
            <a:spAutoFit/>
          </a:bodyPr>
          <a:lstStyle/>
          <a:p>
            <a:pPr algn="r">
              <a:lnSpc>
                <a:spcPts val="3324"/>
              </a:lnSpc>
            </a:pPr>
            <a:r>
              <a:rPr lang="en-US" b="true" sz="2891">
                <a:solidFill>
                  <a:srgbClr val="FFFFFF"/>
                </a:solidFill>
                <a:latin typeface="Poppins Semi-Bold"/>
                <a:ea typeface="Poppins Semi-Bold"/>
                <a:cs typeface="Poppins Semi-Bold"/>
                <a:sym typeface="Poppins Semi-Bold"/>
              </a:rPr>
              <a:t>Valid</a:t>
            </a:r>
            <a:r>
              <a:rPr lang="en-US" b="true" sz="2891">
                <a:solidFill>
                  <a:srgbClr val="FFFFFF"/>
                </a:solidFill>
                <a:latin typeface="Poppins Semi-Bold"/>
                <a:ea typeface="Poppins Semi-Bold"/>
                <a:cs typeface="Poppins Semi-Bold"/>
                <a:sym typeface="Poppins Semi-Bold"/>
              </a:rPr>
              <a:t>ation</a:t>
            </a:r>
          </a:p>
        </p:txBody>
      </p:sp>
      <p:sp>
        <p:nvSpPr>
          <p:cNvPr name="TextBox 21" id="21"/>
          <p:cNvSpPr txBox="true"/>
          <p:nvPr/>
        </p:nvSpPr>
        <p:spPr>
          <a:xfrm rot="0">
            <a:off x="219394" y="3265246"/>
            <a:ext cx="3855310" cy="2012886"/>
          </a:xfrm>
          <a:prstGeom prst="rect">
            <a:avLst/>
          </a:prstGeom>
        </p:spPr>
        <p:txBody>
          <a:bodyPr anchor="t" rtlCol="false" tIns="0" lIns="0" bIns="0" rIns="0">
            <a:spAutoFit/>
          </a:bodyPr>
          <a:lstStyle/>
          <a:p>
            <a:pPr algn="l">
              <a:lnSpc>
                <a:spcPts val="4002"/>
              </a:lnSpc>
            </a:pPr>
            <a:r>
              <a:rPr lang="en-US" sz="2668">
                <a:solidFill>
                  <a:srgbClr val="000000"/>
                </a:solidFill>
                <a:latin typeface="Poppins"/>
                <a:ea typeface="Poppins"/>
                <a:cs typeface="Poppins"/>
                <a:sym typeface="Poppins"/>
              </a:rPr>
              <a:t>Designed and simulated the circuit in Tinkercad to ensure connection safety.</a:t>
            </a:r>
          </a:p>
        </p:txBody>
      </p:sp>
      <p:sp>
        <p:nvSpPr>
          <p:cNvPr name="TextBox 22" id="22"/>
          <p:cNvSpPr txBox="true"/>
          <p:nvPr/>
        </p:nvSpPr>
        <p:spPr>
          <a:xfrm rot="0">
            <a:off x="14192017" y="3167010"/>
            <a:ext cx="3856517" cy="2012886"/>
          </a:xfrm>
          <a:prstGeom prst="rect">
            <a:avLst/>
          </a:prstGeom>
        </p:spPr>
        <p:txBody>
          <a:bodyPr anchor="t" rtlCol="false" tIns="0" lIns="0" bIns="0" rIns="0">
            <a:spAutoFit/>
          </a:bodyPr>
          <a:lstStyle/>
          <a:p>
            <a:pPr algn="r">
              <a:lnSpc>
                <a:spcPts val="4002"/>
              </a:lnSpc>
            </a:pPr>
            <a:r>
              <a:rPr lang="en-US" sz="2668">
                <a:solidFill>
                  <a:srgbClr val="000000"/>
                </a:solidFill>
                <a:latin typeface="Poppins"/>
                <a:ea typeface="Poppins"/>
                <a:cs typeface="Poppins"/>
                <a:sym typeface="Poppins"/>
              </a:rPr>
              <a:t>Us</a:t>
            </a:r>
            <a:r>
              <a:rPr lang="en-US" sz="2668">
                <a:solidFill>
                  <a:srgbClr val="000000"/>
                </a:solidFill>
                <a:latin typeface="Poppins"/>
                <a:ea typeface="Poppins"/>
                <a:cs typeface="Poppins"/>
                <a:sym typeface="Poppins"/>
              </a:rPr>
              <a:t>ed an Arduino UNO for simulation as Tinkercad lacks ESP32 components.</a:t>
            </a:r>
          </a:p>
        </p:txBody>
      </p:sp>
      <p:sp>
        <p:nvSpPr>
          <p:cNvPr name="TextBox 23" id="23"/>
          <p:cNvSpPr txBox="true"/>
          <p:nvPr/>
        </p:nvSpPr>
        <p:spPr>
          <a:xfrm rot="0">
            <a:off x="219394" y="7078517"/>
            <a:ext cx="3855310" cy="1003236"/>
          </a:xfrm>
          <a:prstGeom prst="rect">
            <a:avLst/>
          </a:prstGeom>
        </p:spPr>
        <p:txBody>
          <a:bodyPr anchor="t" rtlCol="false" tIns="0" lIns="0" bIns="0" rIns="0">
            <a:spAutoFit/>
          </a:bodyPr>
          <a:lstStyle/>
          <a:p>
            <a:pPr algn="l">
              <a:lnSpc>
                <a:spcPts val="4002"/>
              </a:lnSpc>
            </a:pPr>
            <a:r>
              <a:rPr lang="en-US" sz="2668">
                <a:solidFill>
                  <a:srgbClr val="000000"/>
                </a:solidFill>
                <a:latin typeface="Poppins"/>
                <a:ea typeface="Poppins"/>
                <a:cs typeface="Poppins"/>
                <a:sym typeface="Poppins"/>
              </a:rPr>
              <a:t>F</a:t>
            </a:r>
            <a:r>
              <a:rPr lang="en-US" sz="2668">
                <a:solidFill>
                  <a:srgbClr val="000000"/>
                </a:solidFill>
                <a:latin typeface="Poppins"/>
                <a:ea typeface="Poppins"/>
                <a:cs typeface="Poppins"/>
                <a:sym typeface="Poppins"/>
              </a:rPr>
              <a:t>igure 3.9 (Hardware Schematic Diagram).</a:t>
            </a:r>
          </a:p>
        </p:txBody>
      </p:sp>
      <p:sp>
        <p:nvSpPr>
          <p:cNvPr name="TextBox 24" id="24"/>
          <p:cNvSpPr txBox="true"/>
          <p:nvPr/>
        </p:nvSpPr>
        <p:spPr>
          <a:xfrm rot="0">
            <a:off x="14192017" y="7078517"/>
            <a:ext cx="3856517" cy="2517711"/>
          </a:xfrm>
          <a:prstGeom prst="rect">
            <a:avLst/>
          </a:prstGeom>
        </p:spPr>
        <p:txBody>
          <a:bodyPr anchor="t" rtlCol="false" tIns="0" lIns="0" bIns="0" rIns="0">
            <a:spAutoFit/>
          </a:bodyPr>
          <a:lstStyle/>
          <a:p>
            <a:pPr algn="r">
              <a:lnSpc>
                <a:spcPts val="4002"/>
              </a:lnSpc>
            </a:pPr>
            <a:r>
              <a:rPr lang="en-US" sz="2668">
                <a:solidFill>
                  <a:srgbClr val="000000"/>
                </a:solidFill>
                <a:latin typeface="Poppins"/>
                <a:ea typeface="Poppins"/>
                <a:cs typeface="Poppins"/>
                <a:sym typeface="Poppins"/>
              </a:rPr>
              <a:t>Verifie</a:t>
            </a:r>
            <a:r>
              <a:rPr lang="en-US" sz="2668">
                <a:solidFill>
                  <a:srgbClr val="000000"/>
                </a:solidFill>
                <a:latin typeface="Poppins"/>
                <a:ea typeface="Poppins"/>
                <a:cs typeface="Poppins"/>
                <a:sym typeface="Poppins"/>
              </a:rPr>
              <a:t>d core interactions for the keypad, LCD, and servo before physical assembly</a:t>
            </a:r>
          </a:p>
        </p:txBody>
      </p:sp>
      <p:sp>
        <p:nvSpPr>
          <p:cNvPr name="Freeform 25" id="25"/>
          <p:cNvSpPr/>
          <p:nvPr/>
        </p:nvSpPr>
        <p:spPr>
          <a:xfrm flipH="false" flipV="false" rot="0">
            <a:off x="183698" y="7036690"/>
            <a:ext cx="4125928" cy="3136671"/>
          </a:xfrm>
          <a:custGeom>
            <a:avLst/>
            <a:gdLst/>
            <a:ahLst/>
            <a:cxnLst/>
            <a:rect r="r" b="b" t="t" l="l"/>
            <a:pathLst>
              <a:path h="3136671" w="4125928">
                <a:moveTo>
                  <a:pt x="0" y="0"/>
                </a:moveTo>
                <a:lnTo>
                  <a:pt x="4125927" y="0"/>
                </a:lnTo>
                <a:lnTo>
                  <a:pt x="4125927" y="3136670"/>
                </a:lnTo>
                <a:lnTo>
                  <a:pt x="0" y="3136670"/>
                </a:lnTo>
                <a:lnTo>
                  <a:pt x="0" y="0"/>
                </a:lnTo>
                <a:close/>
              </a:path>
            </a:pathLst>
          </a:custGeom>
          <a:blipFill>
            <a:blip r:embed="rId15"/>
            <a:stretch>
              <a:fillRect l="-7602" t="-7945" r="-7734" b="-9314"/>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TextBox 8" id="8"/>
          <p:cNvSpPr txBox="true"/>
          <p:nvPr/>
        </p:nvSpPr>
        <p:spPr>
          <a:xfrm rot="0">
            <a:off x="4550290" y="407680"/>
            <a:ext cx="11845623"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HARDWARE COMPONENTS</a:t>
            </a:r>
          </a:p>
        </p:txBody>
      </p:sp>
      <p:grpSp>
        <p:nvGrpSpPr>
          <p:cNvPr name="Group 9" id="9"/>
          <p:cNvGrpSpPr/>
          <p:nvPr/>
        </p:nvGrpSpPr>
        <p:grpSpPr>
          <a:xfrm rot="0">
            <a:off x="246988" y="2316976"/>
            <a:ext cx="4725574" cy="3614563"/>
            <a:chOff x="0" y="0"/>
            <a:chExt cx="6300765" cy="4819418"/>
          </a:xfrm>
        </p:grpSpPr>
        <p:grpSp>
          <p:nvGrpSpPr>
            <p:cNvPr name="Group 10" id="10"/>
            <p:cNvGrpSpPr/>
            <p:nvPr/>
          </p:nvGrpSpPr>
          <p:grpSpPr>
            <a:xfrm rot="0">
              <a:off x="495395" y="574559"/>
              <a:ext cx="5805369" cy="3371945"/>
              <a:chOff x="0" y="0"/>
              <a:chExt cx="1399372" cy="812800"/>
            </a:xfrm>
          </p:grpSpPr>
          <p:sp>
            <p:nvSpPr>
              <p:cNvPr name="Freeform 11" id="11"/>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3"/>
                <a:stretch>
                  <a:fillRect l="0" t="-11442" r="0" b="-11442"/>
                </a:stretch>
              </a:blipFill>
            </p:spPr>
          </p:sp>
        </p:grpSp>
        <p:grpSp>
          <p:nvGrpSpPr>
            <p:cNvPr name="Group 12" id="12"/>
            <p:cNvGrpSpPr/>
            <p:nvPr/>
          </p:nvGrpSpPr>
          <p:grpSpPr>
            <a:xfrm rot="0">
              <a:off x="0" y="0"/>
              <a:ext cx="990791" cy="937636"/>
              <a:chOff x="0" y="0"/>
              <a:chExt cx="1032677" cy="977275"/>
            </a:xfrm>
          </p:grpSpPr>
          <p:sp>
            <p:nvSpPr>
              <p:cNvPr name="Freeform 13" id="13"/>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14" id="14"/>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1</a:t>
                </a:r>
              </a:p>
            </p:txBody>
          </p:sp>
        </p:grpSp>
        <p:sp>
          <p:nvSpPr>
            <p:cNvPr name="TextBox 15" id="15"/>
            <p:cNvSpPr txBox="true"/>
            <p:nvPr/>
          </p:nvSpPr>
          <p:spPr>
            <a:xfrm rot="0">
              <a:off x="526624" y="3963551"/>
              <a:ext cx="5774141" cy="855866"/>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Main</a:t>
              </a:r>
              <a:r>
                <a:rPr lang="en-US" b="true" sz="1872" spc="59">
                  <a:solidFill>
                    <a:srgbClr val="000000"/>
                  </a:solidFill>
                  <a:latin typeface="Poppins Bold"/>
                  <a:ea typeface="Poppins Bold"/>
                  <a:cs typeface="Poppins Bold"/>
                  <a:sym typeface="Poppins Bold"/>
                </a:rPr>
                <a:t> microcontroller for controlling inputs and outputs.</a:t>
              </a:r>
            </a:p>
          </p:txBody>
        </p:sp>
        <p:sp>
          <p:nvSpPr>
            <p:cNvPr name="TextBox 16" id="16"/>
            <p:cNvSpPr txBox="true"/>
            <p:nvPr/>
          </p:nvSpPr>
          <p:spPr>
            <a:xfrm rot="0">
              <a:off x="1367411" y="-66675"/>
              <a:ext cx="4061339" cy="566209"/>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ESP32</a:t>
              </a:r>
            </a:p>
          </p:txBody>
        </p:sp>
      </p:grpSp>
      <p:sp>
        <p:nvSpPr>
          <p:cNvPr name="Freeform 17" id="17"/>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4"/>
            <a:stretch>
              <a:fillRect l="0" t="0" r="0" b="0"/>
            </a:stretch>
          </a:blipFill>
        </p:spPr>
      </p:sp>
      <p:grpSp>
        <p:nvGrpSpPr>
          <p:cNvPr name="Group 18" id="18"/>
          <p:cNvGrpSpPr/>
          <p:nvPr/>
        </p:nvGrpSpPr>
        <p:grpSpPr>
          <a:xfrm rot="0">
            <a:off x="618535" y="6715447"/>
            <a:ext cx="4354027" cy="2528959"/>
            <a:chOff x="0" y="0"/>
            <a:chExt cx="1399372" cy="812800"/>
          </a:xfrm>
        </p:grpSpPr>
        <p:sp>
          <p:nvSpPr>
            <p:cNvPr name="Freeform 19" id="19"/>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5"/>
              <a:stretch>
                <a:fillRect l="0" t="-12606" r="0" b="-12606"/>
              </a:stretch>
            </a:blipFill>
          </p:spPr>
        </p:sp>
      </p:grpSp>
      <p:grpSp>
        <p:nvGrpSpPr>
          <p:cNvPr name="Group 20" id="20"/>
          <p:cNvGrpSpPr/>
          <p:nvPr/>
        </p:nvGrpSpPr>
        <p:grpSpPr>
          <a:xfrm rot="0">
            <a:off x="246988" y="6284528"/>
            <a:ext cx="743093" cy="703227"/>
            <a:chOff x="0" y="0"/>
            <a:chExt cx="1032677" cy="977275"/>
          </a:xfrm>
        </p:grpSpPr>
        <p:sp>
          <p:nvSpPr>
            <p:cNvPr name="Freeform 21" id="21"/>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22" id="22"/>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4</a:t>
              </a:r>
            </a:p>
          </p:txBody>
        </p:sp>
      </p:grpSp>
      <p:sp>
        <p:nvSpPr>
          <p:cNvPr name="TextBox 23" id="23"/>
          <p:cNvSpPr txBox="true"/>
          <p:nvPr/>
        </p:nvSpPr>
        <p:spPr>
          <a:xfrm rot="0">
            <a:off x="641956" y="9242904"/>
            <a:ext cx="4330606" cy="979489"/>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To open and</a:t>
            </a:r>
            <a:r>
              <a:rPr lang="en-US" b="true" sz="1872" spc="59">
                <a:solidFill>
                  <a:srgbClr val="000000"/>
                </a:solidFill>
                <a:latin typeface="Poppins Bold"/>
                <a:ea typeface="Poppins Bold"/>
                <a:cs typeface="Poppins Bold"/>
                <a:sym typeface="Poppins Bold"/>
              </a:rPr>
              <a:t> close the locker door electronically.</a:t>
            </a:r>
          </a:p>
          <a:p>
            <a:pPr algn="ctr">
              <a:lnSpc>
                <a:spcPts val="2621"/>
              </a:lnSpc>
              <a:spcBef>
                <a:spcPct val="0"/>
              </a:spcBef>
            </a:pPr>
          </a:p>
        </p:txBody>
      </p:sp>
      <p:sp>
        <p:nvSpPr>
          <p:cNvPr name="TextBox 24" id="24"/>
          <p:cNvSpPr txBox="true"/>
          <p:nvPr/>
        </p:nvSpPr>
        <p:spPr>
          <a:xfrm rot="0">
            <a:off x="1272546" y="6217853"/>
            <a:ext cx="3046004"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Servo Motor</a:t>
            </a:r>
          </a:p>
        </p:txBody>
      </p:sp>
      <p:grpSp>
        <p:nvGrpSpPr>
          <p:cNvPr name="Group 25" id="25"/>
          <p:cNvGrpSpPr/>
          <p:nvPr/>
        </p:nvGrpSpPr>
        <p:grpSpPr>
          <a:xfrm rot="0">
            <a:off x="6781213" y="2316976"/>
            <a:ext cx="4725574" cy="3614563"/>
            <a:chOff x="0" y="0"/>
            <a:chExt cx="6300765" cy="4819418"/>
          </a:xfrm>
        </p:grpSpPr>
        <p:grpSp>
          <p:nvGrpSpPr>
            <p:cNvPr name="Group 26" id="26"/>
            <p:cNvGrpSpPr/>
            <p:nvPr/>
          </p:nvGrpSpPr>
          <p:grpSpPr>
            <a:xfrm rot="0">
              <a:off x="495395" y="574559"/>
              <a:ext cx="5805369" cy="3371945"/>
              <a:chOff x="0" y="0"/>
              <a:chExt cx="1399372" cy="812800"/>
            </a:xfrm>
          </p:grpSpPr>
          <p:sp>
            <p:nvSpPr>
              <p:cNvPr name="Freeform 27" id="27"/>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6"/>
                <a:stretch>
                  <a:fillRect l="0" t="-14562" r="0" b="-14562"/>
                </a:stretch>
              </a:blipFill>
            </p:spPr>
          </p:sp>
        </p:grpSp>
        <p:grpSp>
          <p:nvGrpSpPr>
            <p:cNvPr name="Group 28" id="28"/>
            <p:cNvGrpSpPr/>
            <p:nvPr/>
          </p:nvGrpSpPr>
          <p:grpSpPr>
            <a:xfrm rot="0">
              <a:off x="0" y="0"/>
              <a:ext cx="990791" cy="937636"/>
              <a:chOff x="0" y="0"/>
              <a:chExt cx="1032677" cy="977275"/>
            </a:xfrm>
          </p:grpSpPr>
          <p:sp>
            <p:nvSpPr>
              <p:cNvPr name="Freeform 29" id="29"/>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0" id="30"/>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2</a:t>
                </a:r>
              </a:p>
            </p:txBody>
          </p:sp>
        </p:grpSp>
        <p:sp>
          <p:nvSpPr>
            <p:cNvPr name="TextBox 31" id="31"/>
            <p:cNvSpPr txBox="true"/>
            <p:nvPr/>
          </p:nvSpPr>
          <p:spPr>
            <a:xfrm rot="0">
              <a:off x="526624" y="3963551"/>
              <a:ext cx="5774141" cy="855866"/>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To allow</a:t>
              </a:r>
              <a:r>
                <a:rPr lang="en-US" b="true" sz="1872" spc="59">
                  <a:solidFill>
                    <a:srgbClr val="000000"/>
                  </a:solidFill>
                  <a:latin typeface="Poppins Bold"/>
                  <a:ea typeface="Poppins Bold"/>
                  <a:cs typeface="Poppins Bold"/>
                  <a:sym typeface="Poppins Bold"/>
                </a:rPr>
                <a:t> manual entry of OTP or password.</a:t>
              </a:r>
            </a:p>
          </p:txBody>
        </p:sp>
        <p:sp>
          <p:nvSpPr>
            <p:cNvPr name="TextBox 32" id="32"/>
            <p:cNvSpPr txBox="true"/>
            <p:nvPr/>
          </p:nvSpPr>
          <p:spPr>
            <a:xfrm rot="0">
              <a:off x="1367411" y="-66675"/>
              <a:ext cx="4061339" cy="566209"/>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Keypad</a:t>
              </a:r>
            </a:p>
          </p:txBody>
        </p:sp>
      </p:grpSp>
      <p:grpSp>
        <p:nvGrpSpPr>
          <p:cNvPr name="Group 33" id="33"/>
          <p:cNvGrpSpPr/>
          <p:nvPr/>
        </p:nvGrpSpPr>
        <p:grpSpPr>
          <a:xfrm rot="0">
            <a:off x="12961654" y="2355639"/>
            <a:ext cx="4725574" cy="3614563"/>
            <a:chOff x="0" y="0"/>
            <a:chExt cx="6300765" cy="4819418"/>
          </a:xfrm>
        </p:grpSpPr>
        <p:grpSp>
          <p:nvGrpSpPr>
            <p:cNvPr name="Group 34" id="34"/>
            <p:cNvGrpSpPr/>
            <p:nvPr/>
          </p:nvGrpSpPr>
          <p:grpSpPr>
            <a:xfrm rot="0">
              <a:off x="495395" y="574559"/>
              <a:ext cx="5805369" cy="3371945"/>
              <a:chOff x="0" y="0"/>
              <a:chExt cx="1399372" cy="812800"/>
            </a:xfrm>
          </p:grpSpPr>
          <p:sp>
            <p:nvSpPr>
              <p:cNvPr name="Freeform 35" id="35"/>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7"/>
                <a:stretch>
                  <a:fillRect l="0" t="-14670" r="0" b="-14670"/>
                </a:stretch>
              </a:blipFill>
            </p:spPr>
          </p:sp>
        </p:grpSp>
        <p:grpSp>
          <p:nvGrpSpPr>
            <p:cNvPr name="Group 36" id="36"/>
            <p:cNvGrpSpPr/>
            <p:nvPr/>
          </p:nvGrpSpPr>
          <p:grpSpPr>
            <a:xfrm rot="0">
              <a:off x="0" y="0"/>
              <a:ext cx="990791" cy="937636"/>
              <a:chOff x="0" y="0"/>
              <a:chExt cx="1032677" cy="977275"/>
            </a:xfrm>
          </p:grpSpPr>
          <p:sp>
            <p:nvSpPr>
              <p:cNvPr name="Freeform 37" id="37"/>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8" id="38"/>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3</a:t>
                </a:r>
              </a:p>
            </p:txBody>
          </p:sp>
        </p:grpSp>
        <p:sp>
          <p:nvSpPr>
            <p:cNvPr name="TextBox 39" id="39"/>
            <p:cNvSpPr txBox="true"/>
            <p:nvPr/>
          </p:nvSpPr>
          <p:spPr>
            <a:xfrm rot="0">
              <a:off x="526624" y="3963551"/>
              <a:ext cx="5774141" cy="855866"/>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To display status</a:t>
              </a:r>
              <a:r>
                <a:rPr lang="en-US" b="true" sz="1872" spc="59">
                  <a:solidFill>
                    <a:srgbClr val="000000"/>
                  </a:solidFill>
                  <a:latin typeface="Poppins Bold"/>
                  <a:ea typeface="Poppins Bold"/>
                  <a:cs typeface="Poppins Bold"/>
                  <a:sym typeface="Poppins Bold"/>
                </a:rPr>
                <a:t> messages or OTP confirmations.</a:t>
              </a:r>
            </a:p>
          </p:txBody>
        </p:sp>
        <p:sp>
          <p:nvSpPr>
            <p:cNvPr name="TextBox 40" id="40"/>
            <p:cNvSpPr txBox="true"/>
            <p:nvPr/>
          </p:nvSpPr>
          <p:spPr>
            <a:xfrm rot="0">
              <a:off x="1367411" y="-66675"/>
              <a:ext cx="4061339" cy="566209"/>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I2C LCD</a:t>
              </a:r>
            </a:p>
          </p:txBody>
        </p:sp>
      </p:grpSp>
      <p:grpSp>
        <p:nvGrpSpPr>
          <p:cNvPr name="Group 41" id="41"/>
          <p:cNvGrpSpPr/>
          <p:nvPr/>
        </p:nvGrpSpPr>
        <p:grpSpPr>
          <a:xfrm rot="0">
            <a:off x="7152760" y="6715447"/>
            <a:ext cx="4354027" cy="2528959"/>
            <a:chOff x="0" y="0"/>
            <a:chExt cx="1399372" cy="812800"/>
          </a:xfrm>
        </p:grpSpPr>
        <p:sp>
          <p:nvSpPr>
            <p:cNvPr name="Freeform 42" id="42"/>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8"/>
              <a:stretch>
                <a:fillRect l="0" t="-43373" r="0" b="-28793"/>
              </a:stretch>
            </a:blipFill>
          </p:spPr>
        </p:sp>
      </p:grpSp>
      <p:grpSp>
        <p:nvGrpSpPr>
          <p:cNvPr name="Group 43" id="43"/>
          <p:cNvGrpSpPr/>
          <p:nvPr/>
        </p:nvGrpSpPr>
        <p:grpSpPr>
          <a:xfrm rot="0">
            <a:off x="6781213" y="6284528"/>
            <a:ext cx="743093" cy="703227"/>
            <a:chOff x="0" y="0"/>
            <a:chExt cx="1032677" cy="977275"/>
          </a:xfrm>
        </p:grpSpPr>
        <p:sp>
          <p:nvSpPr>
            <p:cNvPr name="Freeform 44" id="44"/>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45" id="45"/>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5</a:t>
              </a:r>
            </a:p>
          </p:txBody>
        </p:sp>
      </p:grpSp>
      <p:sp>
        <p:nvSpPr>
          <p:cNvPr name="TextBox 46" id="46"/>
          <p:cNvSpPr txBox="true"/>
          <p:nvPr/>
        </p:nvSpPr>
        <p:spPr>
          <a:xfrm rot="0">
            <a:off x="6966987" y="9244406"/>
            <a:ext cx="4725574" cy="656187"/>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T</a:t>
            </a:r>
            <a:r>
              <a:rPr lang="en-US" b="true" sz="1872" spc="59">
                <a:solidFill>
                  <a:srgbClr val="000000"/>
                </a:solidFill>
                <a:latin typeface="Poppins Bold"/>
                <a:ea typeface="Poppins Bold"/>
                <a:cs typeface="Poppins Bold"/>
                <a:sym typeface="Poppins Bold"/>
              </a:rPr>
              <a:t>o provide audible feedback (e.g., when access is granted or denied).</a:t>
            </a:r>
          </a:p>
        </p:txBody>
      </p:sp>
      <p:sp>
        <p:nvSpPr>
          <p:cNvPr name="TextBox 47" id="47"/>
          <p:cNvSpPr txBox="true"/>
          <p:nvPr/>
        </p:nvSpPr>
        <p:spPr>
          <a:xfrm rot="0">
            <a:off x="7806771" y="6217853"/>
            <a:ext cx="3046004"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Buzzer</a:t>
            </a:r>
          </a:p>
        </p:txBody>
      </p:sp>
      <p:grpSp>
        <p:nvGrpSpPr>
          <p:cNvPr name="Group 48" id="48"/>
          <p:cNvGrpSpPr/>
          <p:nvPr/>
        </p:nvGrpSpPr>
        <p:grpSpPr>
          <a:xfrm rot="0">
            <a:off x="13333201" y="6716949"/>
            <a:ext cx="4354027" cy="2528959"/>
            <a:chOff x="0" y="0"/>
            <a:chExt cx="1399372" cy="812800"/>
          </a:xfrm>
        </p:grpSpPr>
        <p:sp>
          <p:nvSpPr>
            <p:cNvPr name="Freeform 49" id="49"/>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9"/>
              <a:stretch>
                <a:fillRect l="0" t="-14562" r="0" b="-14562"/>
              </a:stretch>
            </a:blipFill>
          </p:spPr>
        </p:sp>
      </p:grpSp>
      <p:grpSp>
        <p:nvGrpSpPr>
          <p:cNvPr name="Group 50" id="50"/>
          <p:cNvGrpSpPr/>
          <p:nvPr/>
        </p:nvGrpSpPr>
        <p:grpSpPr>
          <a:xfrm rot="0">
            <a:off x="12961654" y="6286030"/>
            <a:ext cx="743093" cy="703227"/>
            <a:chOff x="0" y="0"/>
            <a:chExt cx="1032677" cy="977275"/>
          </a:xfrm>
        </p:grpSpPr>
        <p:sp>
          <p:nvSpPr>
            <p:cNvPr name="Freeform 51" id="51"/>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52" id="52"/>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6</a:t>
              </a:r>
            </a:p>
          </p:txBody>
        </p:sp>
      </p:grpSp>
      <p:sp>
        <p:nvSpPr>
          <p:cNvPr name="TextBox 53" id="53"/>
          <p:cNvSpPr txBox="true"/>
          <p:nvPr/>
        </p:nvSpPr>
        <p:spPr>
          <a:xfrm rot="0">
            <a:off x="13356622" y="9244406"/>
            <a:ext cx="4330606" cy="656187"/>
          </a:xfrm>
          <a:prstGeom prst="rect">
            <a:avLst/>
          </a:prstGeom>
        </p:spPr>
        <p:txBody>
          <a:bodyPr anchor="t" rtlCol="false" tIns="0" lIns="0" bIns="0" rIns="0">
            <a:spAutoFit/>
          </a:bodyPr>
          <a:lstStyle/>
          <a:p>
            <a:pPr algn="ctr">
              <a:lnSpc>
                <a:spcPts val="2621"/>
              </a:lnSpc>
              <a:spcBef>
                <a:spcPct val="0"/>
              </a:spcBef>
            </a:pPr>
            <a:r>
              <a:rPr lang="en-US" b="true" sz="1872" spc="59">
                <a:solidFill>
                  <a:srgbClr val="000000"/>
                </a:solidFill>
                <a:latin typeface="Poppins Bold"/>
                <a:ea typeface="Poppins Bold"/>
                <a:cs typeface="Poppins Bold"/>
                <a:sym typeface="Poppins Bold"/>
              </a:rPr>
              <a:t>For circuit connections and LEDs for showing state</a:t>
            </a:r>
          </a:p>
        </p:txBody>
      </p:sp>
      <p:sp>
        <p:nvSpPr>
          <p:cNvPr name="TextBox 54" id="54"/>
          <p:cNvSpPr txBox="true"/>
          <p:nvPr/>
        </p:nvSpPr>
        <p:spPr>
          <a:xfrm rot="0">
            <a:off x="13660207" y="6219355"/>
            <a:ext cx="3700016"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A19C"/>
                </a:solidFill>
                <a:latin typeface="Poppins Bold"/>
                <a:ea typeface="Poppins Bold"/>
                <a:cs typeface="Poppins Bold"/>
                <a:sym typeface="Poppins Bold"/>
              </a:rPr>
              <a:t>Other Components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587899" y="419639"/>
            <a:ext cx="4829491" cy="10690138"/>
            <a:chOff x="0" y="0"/>
            <a:chExt cx="1271965" cy="2815510"/>
          </a:xfrm>
        </p:grpSpPr>
        <p:sp>
          <p:nvSpPr>
            <p:cNvPr name="Freeform 3" id="3"/>
            <p:cNvSpPr/>
            <p:nvPr/>
          </p:nvSpPr>
          <p:spPr>
            <a:xfrm flipH="false" flipV="false" rot="0">
              <a:off x="0" y="0"/>
              <a:ext cx="1271965" cy="2815510"/>
            </a:xfrm>
            <a:custGeom>
              <a:avLst/>
              <a:gdLst/>
              <a:ahLst/>
              <a:cxnLst/>
              <a:rect r="r" b="b" t="t" l="l"/>
              <a:pathLst>
                <a:path h="2815510" w="1271965">
                  <a:moveTo>
                    <a:pt x="0" y="0"/>
                  </a:moveTo>
                  <a:lnTo>
                    <a:pt x="1271965" y="0"/>
                  </a:lnTo>
                  <a:lnTo>
                    <a:pt x="1271965" y="2815510"/>
                  </a:lnTo>
                  <a:lnTo>
                    <a:pt x="0" y="2815510"/>
                  </a:lnTo>
                  <a:close/>
                </a:path>
              </a:pathLst>
            </a:custGeom>
            <a:gradFill rotWithShape="true">
              <a:gsLst>
                <a:gs pos="0">
                  <a:srgbClr val="FFFFFF">
                    <a:alpha val="100000"/>
                  </a:srgbClr>
                </a:gs>
                <a:gs pos="100000">
                  <a:srgbClr val="0566D8">
                    <a:alpha val="100000"/>
                  </a:srgbClr>
                </a:gs>
              </a:gsLst>
              <a:path path="circle">
                <a:fillToRect l="50000" r="50000" t="50000" b="50000"/>
              </a:path>
            </a:gradFill>
            <a:ln w="28575" cap="sq">
              <a:solidFill>
                <a:srgbClr val="000000"/>
              </a:solidFill>
              <a:prstDash val="solid"/>
              <a:miter/>
            </a:ln>
          </p:spPr>
        </p:sp>
        <p:sp>
          <p:nvSpPr>
            <p:cNvPr name="TextBox 4" id="4"/>
            <p:cNvSpPr txBox="true"/>
            <p:nvPr/>
          </p:nvSpPr>
          <p:spPr>
            <a:xfrm>
              <a:off x="0" y="-57150"/>
              <a:ext cx="1271965" cy="2872660"/>
            </a:xfrm>
            <a:prstGeom prst="rect">
              <a:avLst/>
            </a:prstGeom>
          </p:spPr>
          <p:txBody>
            <a:bodyPr anchor="ctr" rtlCol="false" tIns="50800" lIns="50800" bIns="50800" rIns="50800"/>
            <a:lstStyle/>
            <a:p>
              <a:pPr algn="ctr">
                <a:lnSpc>
                  <a:spcPts val="2621"/>
                </a:lnSpc>
              </a:pPr>
            </a:p>
          </p:txBody>
        </p:sp>
      </p:grpSp>
      <p:grpSp>
        <p:nvGrpSpPr>
          <p:cNvPr name="Group 5" id="5"/>
          <p:cNvGrpSpPr/>
          <p:nvPr/>
        </p:nvGrpSpPr>
        <p:grpSpPr>
          <a:xfrm rot="0">
            <a:off x="0" y="0"/>
            <a:ext cx="18288000" cy="1687003"/>
            <a:chOff x="0" y="0"/>
            <a:chExt cx="8829757" cy="814514"/>
          </a:xfrm>
        </p:grpSpPr>
        <p:sp>
          <p:nvSpPr>
            <p:cNvPr name="Freeform 6" id="6"/>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7" id="7"/>
          <p:cNvGrpSpPr/>
          <p:nvPr/>
        </p:nvGrpSpPr>
        <p:grpSpPr>
          <a:xfrm rot="0">
            <a:off x="0" y="0"/>
            <a:ext cx="4074704" cy="1687003"/>
            <a:chOff x="0" y="0"/>
            <a:chExt cx="1967336" cy="814514"/>
          </a:xfrm>
        </p:grpSpPr>
        <p:sp>
          <p:nvSpPr>
            <p:cNvPr name="Freeform 8" id="8"/>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9" id="9"/>
          <p:cNvGrpSpPr/>
          <p:nvPr/>
        </p:nvGrpSpPr>
        <p:grpSpPr>
          <a:xfrm rot="0">
            <a:off x="0" y="1687003"/>
            <a:ext cx="18288000" cy="315648"/>
            <a:chOff x="0" y="0"/>
            <a:chExt cx="8829757" cy="152400"/>
          </a:xfrm>
        </p:grpSpPr>
        <p:sp>
          <p:nvSpPr>
            <p:cNvPr name="Freeform 10" id="10"/>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11" id="11"/>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12" id="12"/>
          <p:cNvSpPr/>
          <p:nvPr/>
        </p:nvSpPr>
        <p:spPr>
          <a:xfrm flipH="true" flipV="false" rot="0">
            <a:off x="11516326" y="3727449"/>
            <a:ext cx="433398" cy="4040149"/>
          </a:xfrm>
          <a:custGeom>
            <a:avLst/>
            <a:gdLst/>
            <a:ahLst/>
            <a:cxnLst/>
            <a:rect r="r" b="b" t="t" l="l"/>
            <a:pathLst>
              <a:path h="4040149" w="433398">
                <a:moveTo>
                  <a:pt x="433398" y="0"/>
                </a:moveTo>
                <a:lnTo>
                  <a:pt x="0" y="0"/>
                </a:lnTo>
                <a:lnTo>
                  <a:pt x="0" y="4040149"/>
                </a:lnTo>
                <a:lnTo>
                  <a:pt x="433398" y="4040149"/>
                </a:lnTo>
                <a:lnTo>
                  <a:pt x="4333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5402785" y="2421751"/>
            <a:ext cx="5170566" cy="900648"/>
            <a:chOff x="0" y="0"/>
            <a:chExt cx="3153491" cy="549299"/>
          </a:xfrm>
        </p:grpSpPr>
        <p:sp>
          <p:nvSpPr>
            <p:cNvPr name="Freeform 14" id="14"/>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BCD797"/>
            </a:solidFill>
          </p:spPr>
        </p:sp>
        <p:sp>
          <p:nvSpPr>
            <p:cNvPr name="Freeform 15" id="15"/>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BFD730"/>
            </a:solidFill>
          </p:spPr>
        </p:sp>
        <p:sp>
          <p:nvSpPr>
            <p:cNvPr name="Freeform 16" id="16"/>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17" id="17"/>
          <p:cNvGrpSpPr/>
          <p:nvPr/>
        </p:nvGrpSpPr>
        <p:grpSpPr>
          <a:xfrm rot="0">
            <a:off x="5402785" y="5052219"/>
            <a:ext cx="5170566" cy="900648"/>
            <a:chOff x="0" y="0"/>
            <a:chExt cx="3153491" cy="549299"/>
          </a:xfrm>
        </p:grpSpPr>
        <p:sp>
          <p:nvSpPr>
            <p:cNvPr name="Freeform 18" id="18"/>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FFDA68"/>
            </a:solidFill>
          </p:spPr>
        </p:sp>
        <p:sp>
          <p:nvSpPr>
            <p:cNvPr name="Freeform 19" id="19"/>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FDB924"/>
            </a:solidFill>
          </p:spPr>
        </p:sp>
        <p:sp>
          <p:nvSpPr>
            <p:cNvPr name="Freeform 20" id="20"/>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21" id="21"/>
          <p:cNvGrpSpPr/>
          <p:nvPr/>
        </p:nvGrpSpPr>
        <p:grpSpPr>
          <a:xfrm rot="0">
            <a:off x="5402785" y="7714282"/>
            <a:ext cx="5170566" cy="900648"/>
            <a:chOff x="0" y="0"/>
            <a:chExt cx="3153491" cy="549299"/>
          </a:xfrm>
        </p:grpSpPr>
        <p:sp>
          <p:nvSpPr>
            <p:cNvPr name="Freeform 22" id="22"/>
            <p:cNvSpPr/>
            <p:nvPr/>
          </p:nvSpPr>
          <p:spPr>
            <a:xfrm flipH="false" flipV="false" rot="0">
              <a:off x="40022" y="45156"/>
              <a:ext cx="3113470" cy="503437"/>
            </a:xfrm>
            <a:custGeom>
              <a:avLst/>
              <a:gdLst/>
              <a:ahLst/>
              <a:cxnLst/>
              <a:rect r="r" b="b" t="t" l="l"/>
              <a:pathLst>
                <a:path h="503437" w="3113470">
                  <a:moveTo>
                    <a:pt x="618" y="473663"/>
                  </a:moveTo>
                  <a:cubicBezTo>
                    <a:pt x="-1922" y="482552"/>
                    <a:pt x="3158" y="488902"/>
                    <a:pt x="19712" y="490173"/>
                  </a:cubicBezTo>
                  <a:cubicBezTo>
                    <a:pt x="38810" y="491442"/>
                    <a:pt x="55520" y="491442"/>
                    <a:pt x="74618" y="491442"/>
                  </a:cubicBezTo>
                  <a:cubicBezTo>
                    <a:pt x="151008" y="492713"/>
                    <a:pt x="227397" y="492713"/>
                    <a:pt x="306175" y="493983"/>
                  </a:cubicBezTo>
                  <a:cubicBezTo>
                    <a:pt x="349144" y="495252"/>
                    <a:pt x="392113" y="496523"/>
                    <a:pt x="432695" y="497792"/>
                  </a:cubicBezTo>
                  <a:cubicBezTo>
                    <a:pt x="504311" y="499063"/>
                    <a:pt x="573539" y="499063"/>
                    <a:pt x="645155" y="500333"/>
                  </a:cubicBezTo>
                  <a:cubicBezTo>
                    <a:pt x="673801" y="500333"/>
                    <a:pt x="700060" y="500333"/>
                    <a:pt x="728706" y="499063"/>
                  </a:cubicBezTo>
                  <a:cubicBezTo>
                    <a:pt x="740642" y="499063"/>
                    <a:pt x="754965" y="497792"/>
                    <a:pt x="766901" y="497792"/>
                  </a:cubicBezTo>
                  <a:cubicBezTo>
                    <a:pt x="814645" y="499063"/>
                    <a:pt x="1769519" y="490173"/>
                    <a:pt x="1817263" y="491442"/>
                  </a:cubicBezTo>
                  <a:cubicBezTo>
                    <a:pt x="1884104" y="492713"/>
                    <a:pt x="2067917" y="492713"/>
                    <a:pt x="2134758" y="492713"/>
                  </a:cubicBezTo>
                  <a:cubicBezTo>
                    <a:pt x="2161017" y="492713"/>
                    <a:pt x="2184889" y="491442"/>
                    <a:pt x="2211148" y="491442"/>
                  </a:cubicBezTo>
                  <a:lnTo>
                    <a:pt x="2340056" y="495252"/>
                  </a:lnTo>
                  <a:cubicBezTo>
                    <a:pt x="2433156" y="497792"/>
                    <a:pt x="2523869" y="495252"/>
                    <a:pt x="2616969" y="499063"/>
                  </a:cubicBezTo>
                  <a:cubicBezTo>
                    <a:pt x="2772136" y="504142"/>
                    <a:pt x="2929691" y="497792"/>
                    <a:pt x="3049969" y="502873"/>
                  </a:cubicBezTo>
                  <a:cubicBezTo>
                    <a:pt x="3070290" y="504142"/>
                    <a:pt x="3090609" y="502873"/>
                    <a:pt x="3113469" y="502873"/>
                  </a:cubicBezTo>
                  <a:lnTo>
                    <a:pt x="3113469" y="443183"/>
                  </a:lnTo>
                  <a:cubicBezTo>
                    <a:pt x="3112199" y="405421"/>
                    <a:pt x="3110929" y="389879"/>
                    <a:pt x="3110929" y="373365"/>
                  </a:cubicBezTo>
                  <a:cubicBezTo>
                    <a:pt x="3110929" y="354261"/>
                    <a:pt x="3114740" y="334834"/>
                    <a:pt x="3108390" y="315730"/>
                  </a:cubicBezTo>
                  <a:cubicBezTo>
                    <a:pt x="3100769" y="303102"/>
                    <a:pt x="3089340" y="54104"/>
                    <a:pt x="3089340" y="41477"/>
                  </a:cubicBezTo>
                  <a:cubicBezTo>
                    <a:pt x="3086799" y="32734"/>
                    <a:pt x="3085529" y="23668"/>
                    <a:pt x="3082990" y="14925"/>
                  </a:cubicBezTo>
                  <a:cubicBezTo>
                    <a:pt x="3082990" y="12335"/>
                    <a:pt x="3081719" y="9745"/>
                    <a:pt x="3080449" y="5644"/>
                  </a:cubicBezTo>
                  <a:cubicBezTo>
                    <a:pt x="3070290" y="3104"/>
                    <a:pt x="3061399" y="1834"/>
                    <a:pt x="3051240" y="564"/>
                  </a:cubicBezTo>
                  <a:cubicBezTo>
                    <a:pt x="3043619" y="-706"/>
                    <a:pt x="3035999" y="564"/>
                    <a:pt x="3029649" y="564"/>
                  </a:cubicBezTo>
                  <a:lnTo>
                    <a:pt x="7776" y="5644"/>
                  </a:lnTo>
                  <a:lnTo>
                    <a:pt x="618" y="473663"/>
                  </a:lnTo>
                  <a:close/>
                </a:path>
              </a:pathLst>
            </a:custGeom>
            <a:solidFill>
              <a:srgbClr val="AABCEE"/>
            </a:solidFill>
          </p:spPr>
        </p:sp>
        <p:sp>
          <p:nvSpPr>
            <p:cNvPr name="Freeform 23" id="23"/>
            <p:cNvSpPr/>
            <p:nvPr/>
          </p:nvSpPr>
          <p:spPr>
            <a:xfrm flipH="false" flipV="false" rot="0">
              <a:off x="11430" y="16510"/>
              <a:ext cx="3092532" cy="494689"/>
            </a:xfrm>
            <a:custGeom>
              <a:avLst/>
              <a:gdLst/>
              <a:ahLst/>
              <a:cxnLst/>
              <a:rect r="r" b="b" t="t" l="l"/>
              <a:pathLst>
                <a:path h="494689" w="3092532">
                  <a:moveTo>
                    <a:pt x="3092532" y="494689"/>
                  </a:moveTo>
                  <a:lnTo>
                    <a:pt x="0" y="487069"/>
                  </a:lnTo>
                  <a:lnTo>
                    <a:pt x="0" y="178917"/>
                  </a:lnTo>
                  <a:lnTo>
                    <a:pt x="7620" y="20320"/>
                  </a:lnTo>
                  <a:lnTo>
                    <a:pt x="1547456" y="0"/>
                  </a:lnTo>
                  <a:lnTo>
                    <a:pt x="3070942" y="8890"/>
                  </a:lnTo>
                  <a:close/>
                </a:path>
              </a:pathLst>
            </a:custGeom>
            <a:solidFill>
              <a:srgbClr val="C7D5FD"/>
            </a:solidFill>
          </p:spPr>
        </p:sp>
        <p:sp>
          <p:nvSpPr>
            <p:cNvPr name="Freeform 24" id="24"/>
            <p:cNvSpPr/>
            <p:nvPr/>
          </p:nvSpPr>
          <p:spPr>
            <a:xfrm flipH="false" flipV="false" rot="0">
              <a:off x="-215" y="0"/>
              <a:ext cx="3116876" cy="520653"/>
            </a:xfrm>
            <a:custGeom>
              <a:avLst/>
              <a:gdLst/>
              <a:ahLst/>
              <a:cxnLst/>
              <a:rect r="r" b="b" t="t" l="l"/>
              <a:pathLst>
                <a:path h="520653" w="3116876">
                  <a:moveTo>
                    <a:pt x="3083856" y="21590"/>
                  </a:moveTo>
                  <a:cubicBezTo>
                    <a:pt x="3085127" y="34290"/>
                    <a:pt x="3085127" y="44450"/>
                    <a:pt x="3086396" y="52634"/>
                  </a:cubicBezTo>
                  <a:cubicBezTo>
                    <a:pt x="3088936" y="61377"/>
                    <a:pt x="3090206" y="70443"/>
                    <a:pt x="3092746" y="79185"/>
                  </a:cubicBezTo>
                  <a:cubicBezTo>
                    <a:pt x="3092746" y="91813"/>
                    <a:pt x="3105446" y="340811"/>
                    <a:pt x="3111796" y="353439"/>
                  </a:cubicBezTo>
                  <a:cubicBezTo>
                    <a:pt x="3118146" y="372542"/>
                    <a:pt x="3114336" y="391970"/>
                    <a:pt x="3114336" y="411074"/>
                  </a:cubicBezTo>
                  <a:cubicBezTo>
                    <a:pt x="3114336" y="427911"/>
                    <a:pt x="3115606" y="443453"/>
                    <a:pt x="3116877" y="460398"/>
                  </a:cubicBezTo>
                  <a:lnTo>
                    <a:pt x="3116877" y="520089"/>
                  </a:lnTo>
                  <a:cubicBezTo>
                    <a:pt x="3094016" y="520089"/>
                    <a:pt x="3073696" y="521358"/>
                    <a:pt x="3053377" y="520089"/>
                  </a:cubicBezTo>
                  <a:cubicBezTo>
                    <a:pt x="2900699" y="515008"/>
                    <a:pt x="2743145" y="521358"/>
                    <a:pt x="2587978" y="516279"/>
                  </a:cubicBezTo>
                  <a:cubicBezTo>
                    <a:pt x="2494878" y="512469"/>
                    <a:pt x="2404165" y="515008"/>
                    <a:pt x="2311065" y="512469"/>
                  </a:cubicBezTo>
                  <a:lnTo>
                    <a:pt x="2182157" y="508658"/>
                  </a:lnTo>
                  <a:cubicBezTo>
                    <a:pt x="2155898" y="508658"/>
                    <a:pt x="2132026" y="509929"/>
                    <a:pt x="2105767" y="509929"/>
                  </a:cubicBezTo>
                  <a:cubicBezTo>
                    <a:pt x="2038925" y="508658"/>
                    <a:pt x="1855112" y="509929"/>
                    <a:pt x="1788271" y="508658"/>
                  </a:cubicBezTo>
                  <a:cubicBezTo>
                    <a:pt x="1740527" y="507389"/>
                    <a:pt x="785654" y="516279"/>
                    <a:pt x="737910" y="515008"/>
                  </a:cubicBezTo>
                  <a:cubicBezTo>
                    <a:pt x="725974" y="515008"/>
                    <a:pt x="711651" y="516279"/>
                    <a:pt x="699715" y="516279"/>
                  </a:cubicBezTo>
                  <a:cubicBezTo>
                    <a:pt x="671069" y="516279"/>
                    <a:pt x="644810" y="517548"/>
                    <a:pt x="616163" y="517548"/>
                  </a:cubicBezTo>
                  <a:cubicBezTo>
                    <a:pt x="544548" y="517548"/>
                    <a:pt x="475319" y="516279"/>
                    <a:pt x="403704" y="515008"/>
                  </a:cubicBezTo>
                  <a:cubicBezTo>
                    <a:pt x="360735" y="513739"/>
                    <a:pt x="317765" y="512469"/>
                    <a:pt x="277183" y="511198"/>
                  </a:cubicBezTo>
                  <a:cubicBezTo>
                    <a:pt x="200793" y="509929"/>
                    <a:pt x="124403" y="508658"/>
                    <a:pt x="45626" y="508658"/>
                  </a:cubicBezTo>
                  <a:cubicBezTo>
                    <a:pt x="34505" y="508658"/>
                    <a:pt x="25615" y="508658"/>
                    <a:pt x="15455" y="507389"/>
                  </a:cubicBezTo>
                  <a:cubicBezTo>
                    <a:pt x="6565" y="506119"/>
                    <a:pt x="1485" y="499769"/>
                    <a:pt x="4025" y="490879"/>
                  </a:cubicBezTo>
                  <a:cubicBezTo>
                    <a:pt x="12915" y="459643"/>
                    <a:pt x="9105" y="451548"/>
                    <a:pt x="7835" y="443129"/>
                  </a:cubicBezTo>
                  <a:cubicBezTo>
                    <a:pt x="6565" y="425968"/>
                    <a:pt x="2755" y="409131"/>
                    <a:pt x="4025" y="391970"/>
                  </a:cubicBezTo>
                  <a:cubicBezTo>
                    <a:pt x="1485" y="370600"/>
                    <a:pt x="-3595" y="106060"/>
                    <a:pt x="4025" y="84366"/>
                  </a:cubicBezTo>
                  <a:cubicBezTo>
                    <a:pt x="5295" y="80157"/>
                    <a:pt x="4025" y="75623"/>
                    <a:pt x="5295" y="71414"/>
                  </a:cubicBezTo>
                  <a:cubicBezTo>
                    <a:pt x="6565" y="64615"/>
                    <a:pt x="9105" y="57167"/>
                    <a:pt x="10375" y="44450"/>
                  </a:cubicBezTo>
                  <a:cubicBezTo>
                    <a:pt x="10375" y="41910"/>
                    <a:pt x="11645" y="39370"/>
                    <a:pt x="12915" y="38100"/>
                  </a:cubicBezTo>
                  <a:cubicBezTo>
                    <a:pt x="34505" y="35560"/>
                    <a:pt x="64724" y="30480"/>
                    <a:pt x="102919" y="29210"/>
                  </a:cubicBezTo>
                  <a:cubicBezTo>
                    <a:pt x="167373" y="25400"/>
                    <a:pt x="231827" y="22860"/>
                    <a:pt x="298668" y="20320"/>
                  </a:cubicBezTo>
                  <a:cubicBezTo>
                    <a:pt x="344024" y="17780"/>
                    <a:pt x="389381" y="16510"/>
                    <a:pt x="432350" y="13970"/>
                  </a:cubicBezTo>
                  <a:cubicBezTo>
                    <a:pt x="475320" y="11430"/>
                    <a:pt x="520676" y="8890"/>
                    <a:pt x="563645" y="8890"/>
                  </a:cubicBezTo>
                  <a:cubicBezTo>
                    <a:pt x="611389" y="7620"/>
                    <a:pt x="659133" y="10160"/>
                    <a:pt x="706876" y="8890"/>
                  </a:cubicBezTo>
                  <a:cubicBezTo>
                    <a:pt x="766556" y="8890"/>
                    <a:pt x="1847951" y="6350"/>
                    <a:pt x="1907630" y="5080"/>
                  </a:cubicBezTo>
                  <a:cubicBezTo>
                    <a:pt x="1964923" y="3810"/>
                    <a:pt x="2022215" y="2540"/>
                    <a:pt x="2081895" y="2540"/>
                  </a:cubicBezTo>
                  <a:cubicBezTo>
                    <a:pt x="2179769" y="1270"/>
                    <a:pt x="2275257" y="0"/>
                    <a:pt x="2373131" y="0"/>
                  </a:cubicBezTo>
                  <a:cubicBezTo>
                    <a:pt x="2413714" y="0"/>
                    <a:pt x="2456683" y="2540"/>
                    <a:pt x="2497265" y="2540"/>
                  </a:cubicBezTo>
                  <a:cubicBezTo>
                    <a:pt x="2609463" y="3810"/>
                    <a:pt x="2724047" y="5080"/>
                    <a:pt x="2836245" y="7620"/>
                  </a:cubicBezTo>
                  <a:cubicBezTo>
                    <a:pt x="2895925" y="8890"/>
                    <a:pt x="2955604" y="12700"/>
                    <a:pt x="3015284" y="16510"/>
                  </a:cubicBezTo>
                  <a:lnTo>
                    <a:pt x="3053377" y="16510"/>
                  </a:lnTo>
                  <a:cubicBezTo>
                    <a:pt x="3064806" y="17780"/>
                    <a:pt x="3073696" y="20320"/>
                    <a:pt x="3083856" y="21590"/>
                  </a:cubicBezTo>
                  <a:close/>
                  <a:moveTo>
                    <a:pt x="3094016" y="503579"/>
                  </a:moveTo>
                  <a:cubicBezTo>
                    <a:pt x="3095286" y="487069"/>
                    <a:pt x="3096556" y="474369"/>
                    <a:pt x="3096556" y="461669"/>
                  </a:cubicBezTo>
                  <a:cubicBezTo>
                    <a:pt x="3095286" y="441834"/>
                    <a:pt x="3094016" y="424673"/>
                    <a:pt x="3094016" y="406217"/>
                  </a:cubicBezTo>
                  <a:cubicBezTo>
                    <a:pt x="3094016" y="397798"/>
                    <a:pt x="3096556" y="389380"/>
                    <a:pt x="3095286" y="380961"/>
                  </a:cubicBezTo>
                  <a:cubicBezTo>
                    <a:pt x="3095286" y="373190"/>
                    <a:pt x="3094016" y="365095"/>
                    <a:pt x="3092746" y="357324"/>
                  </a:cubicBezTo>
                  <a:cubicBezTo>
                    <a:pt x="3087666" y="345344"/>
                    <a:pt x="3076236" y="97318"/>
                    <a:pt x="3076236" y="85337"/>
                  </a:cubicBezTo>
                  <a:cubicBezTo>
                    <a:pt x="3073696" y="75300"/>
                    <a:pt x="3071156" y="64938"/>
                    <a:pt x="3068616" y="54901"/>
                  </a:cubicBezTo>
                  <a:cubicBezTo>
                    <a:pt x="3067346" y="44450"/>
                    <a:pt x="3066077" y="43180"/>
                    <a:pt x="3048705" y="41910"/>
                  </a:cubicBezTo>
                  <a:cubicBezTo>
                    <a:pt x="3041543" y="41910"/>
                    <a:pt x="3036769" y="41910"/>
                    <a:pt x="3029607" y="40640"/>
                  </a:cubicBezTo>
                  <a:cubicBezTo>
                    <a:pt x="2969928" y="36830"/>
                    <a:pt x="2907861" y="31750"/>
                    <a:pt x="2848181" y="30480"/>
                  </a:cubicBezTo>
                  <a:cubicBezTo>
                    <a:pt x="2702563" y="26670"/>
                    <a:pt x="2554557" y="25400"/>
                    <a:pt x="2408939" y="22860"/>
                  </a:cubicBezTo>
                  <a:lnTo>
                    <a:pt x="2237062" y="22860"/>
                  </a:lnTo>
                  <a:cubicBezTo>
                    <a:pt x="2160672" y="22860"/>
                    <a:pt x="2084282" y="22860"/>
                    <a:pt x="2010279" y="24130"/>
                  </a:cubicBezTo>
                  <a:cubicBezTo>
                    <a:pt x="1945825" y="25400"/>
                    <a:pt x="859656" y="29210"/>
                    <a:pt x="795202" y="29210"/>
                  </a:cubicBezTo>
                  <a:cubicBezTo>
                    <a:pt x="690166" y="29210"/>
                    <a:pt x="585130" y="26670"/>
                    <a:pt x="480094" y="33020"/>
                  </a:cubicBezTo>
                  <a:cubicBezTo>
                    <a:pt x="425189" y="36830"/>
                    <a:pt x="372671" y="36830"/>
                    <a:pt x="320152" y="38100"/>
                  </a:cubicBezTo>
                  <a:cubicBezTo>
                    <a:pt x="229440" y="41910"/>
                    <a:pt x="138726" y="45720"/>
                    <a:pt x="48013" y="50800"/>
                  </a:cubicBezTo>
                  <a:cubicBezTo>
                    <a:pt x="33235" y="50800"/>
                    <a:pt x="30695" y="52310"/>
                    <a:pt x="29425" y="56196"/>
                  </a:cubicBezTo>
                  <a:cubicBezTo>
                    <a:pt x="28155" y="62024"/>
                    <a:pt x="28155" y="67852"/>
                    <a:pt x="26885" y="73681"/>
                  </a:cubicBezTo>
                  <a:cubicBezTo>
                    <a:pt x="25615" y="83395"/>
                    <a:pt x="23075" y="92785"/>
                    <a:pt x="21805" y="102498"/>
                  </a:cubicBezTo>
                  <a:cubicBezTo>
                    <a:pt x="16725" y="112860"/>
                    <a:pt x="23075" y="366067"/>
                    <a:pt x="25615" y="376428"/>
                  </a:cubicBezTo>
                  <a:cubicBezTo>
                    <a:pt x="25615" y="387437"/>
                    <a:pt x="25615" y="398770"/>
                    <a:pt x="26885" y="409779"/>
                  </a:cubicBezTo>
                  <a:cubicBezTo>
                    <a:pt x="26885" y="417874"/>
                    <a:pt x="29425" y="425968"/>
                    <a:pt x="29425" y="434063"/>
                  </a:cubicBezTo>
                  <a:cubicBezTo>
                    <a:pt x="29425" y="442806"/>
                    <a:pt x="29425" y="451548"/>
                    <a:pt x="28155" y="461669"/>
                  </a:cubicBezTo>
                  <a:lnTo>
                    <a:pt x="28155" y="471829"/>
                  </a:lnTo>
                  <a:cubicBezTo>
                    <a:pt x="28155" y="481989"/>
                    <a:pt x="31965" y="485799"/>
                    <a:pt x="40855" y="485799"/>
                  </a:cubicBezTo>
                  <a:cubicBezTo>
                    <a:pt x="69498" y="485799"/>
                    <a:pt x="102919" y="487069"/>
                    <a:pt x="133952" y="487069"/>
                  </a:cubicBezTo>
                  <a:cubicBezTo>
                    <a:pt x="179309" y="487069"/>
                    <a:pt x="227052" y="484529"/>
                    <a:pt x="272409" y="487069"/>
                  </a:cubicBezTo>
                  <a:cubicBezTo>
                    <a:pt x="346412" y="490879"/>
                    <a:pt x="420414" y="493419"/>
                    <a:pt x="494417" y="492149"/>
                  </a:cubicBezTo>
                  <a:cubicBezTo>
                    <a:pt x="542161" y="490879"/>
                    <a:pt x="587517" y="493419"/>
                    <a:pt x="635261" y="493419"/>
                  </a:cubicBezTo>
                  <a:cubicBezTo>
                    <a:pt x="704489" y="493419"/>
                    <a:pt x="773718" y="492149"/>
                    <a:pt x="842946" y="493419"/>
                  </a:cubicBezTo>
                  <a:cubicBezTo>
                    <a:pt x="945595" y="494689"/>
                    <a:pt x="2072346" y="484529"/>
                    <a:pt x="2177382" y="487069"/>
                  </a:cubicBezTo>
                  <a:cubicBezTo>
                    <a:pt x="2222739" y="488339"/>
                    <a:pt x="2268095" y="489609"/>
                    <a:pt x="2311065" y="489609"/>
                  </a:cubicBezTo>
                  <a:cubicBezTo>
                    <a:pt x="2389842" y="492149"/>
                    <a:pt x="2466232" y="488339"/>
                    <a:pt x="2545009" y="492149"/>
                  </a:cubicBezTo>
                  <a:cubicBezTo>
                    <a:pt x="2609463" y="494689"/>
                    <a:pt x="2673917" y="494689"/>
                    <a:pt x="2738371" y="497229"/>
                  </a:cubicBezTo>
                  <a:cubicBezTo>
                    <a:pt x="2833858" y="501039"/>
                    <a:pt x="2929345" y="503579"/>
                    <a:pt x="3024833" y="504849"/>
                  </a:cubicBezTo>
                  <a:cubicBezTo>
                    <a:pt x="3055916" y="504849"/>
                    <a:pt x="3073696" y="503579"/>
                    <a:pt x="3094016" y="503579"/>
                  </a:cubicBezTo>
                  <a:close/>
                </a:path>
              </a:pathLst>
            </a:custGeom>
            <a:solidFill>
              <a:srgbClr val="2A2B39"/>
            </a:solidFill>
          </p:spPr>
        </p:sp>
      </p:grpSp>
      <p:grpSp>
        <p:nvGrpSpPr>
          <p:cNvPr name="Group 25" id="25"/>
          <p:cNvGrpSpPr/>
          <p:nvPr/>
        </p:nvGrpSpPr>
        <p:grpSpPr>
          <a:xfrm rot="0">
            <a:off x="4954072" y="2493044"/>
            <a:ext cx="774688" cy="7746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730"/>
            </a:solidFill>
            <a:ln w="28575" cap="sq">
              <a:solidFill>
                <a:srgbClr val="2A2B39"/>
              </a:solidFill>
              <a:prstDash val="solid"/>
              <a:miter/>
            </a:ln>
          </p:spPr>
        </p:sp>
        <p:sp>
          <p:nvSpPr>
            <p:cNvPr name="TextBox 27" id="27"/>
            <p:cNvSpPr txBox="true"/>
            <p:nvPr/>
          </p:nvSpPr>
          <p:spPr>
            <a:xfrm>
              <a:off x="76200" y="47625"/>
              <a:ext cx="660400" cy="688975"/>
            </a:xfrm>
            <a:prstGeom prst="rect">
              <a:avLst/>
            </a:prstGeom>
          </p:spPr>
          <p:txBody>
            <a:bodyPr anchor="ctr" rtlCol="false" tIns="78434" lIns="78434" bIns="78434" rIns="78434"/>
            <a:lstStyle/>
            <a:p>
              <a:pPr algn="ctr">
                <a:lnSpc>
                  <a:spcPts val="1157"/>
                </a:lnSpc>
              </a:pPr>
            </a:p>
          </p:txBody>
        </p:sp>
      </p:grpSp>
      <p:grpSp>
        <p:nvGrpSpPr>
          <p:cNvPr name="Group 28" id="28"/>
          <p:cNvGrpSpPr/>
          <p:nvPr/>
        </p:nvGrpSpPr>
        <p:grpSpPr>
          <a:xfrm rot="0">
            <a:off x="4954072" y="5115199"/>
            <a:ext cx="774688" cy="77468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038"/>
            </a:solidFill>
            <a:ln w="28575" cap="sq">
              <a:solidFill>
                <a:srgbClr val="2A2B39"/>
              </a:solidFill>
              <a:prstDash val="solid"/>
              <a:miter/>
            </a:ln>
          </p:spPr>
        </p:sp>
        <p:sp>
          <p:nvSpPr>
            <p:cNvPr name="TextBox 30" id="30"/>
            <p:cNvSpPr txBox="true"/>
            <p:nvPr/>
          </p:nvSpPr>
          <p:spPr>
            <a:xfrm>
              <a:off x="76200" y="47625"/>
              <a:ext cx="660400" cy="688975"/>
            </a:xfrm>
            <a:prstGeom prst="rect">
              <a:avLst/>
            </a:prstGeom>
          </p:spPr>
          <p:txBody>
            <a:bodyPr anchor="ctr" rtlCol="false" tIns="78434" lIns="78434" bIns="78434" rIns="78434"/>
            <a:lstStyle/>
            <a:p>
              <a:pPr algn="ctr">
                <a:lnSpc>
                  <a:spcPts val="1157"/>
                </a:lnSpc>
              </a:pPr>
            </a:p>
          </p:txBody>
        </p:sp>
      </p:grpSp>
      <p:grpSp>
        <p:nvGrpSpPr>
          <p:cNvPr name="Group 31" id="31"/>
          <p:cNvGrpSpPr/>
          <p:nvPr/>
        </p:nvGrpSpPr>
        <p:grpSpPr>
          <a:xfrm rot="0">
            <a:off x="4954072" y="7751863"/>
            <a:ext cx="774688" cy="77468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BCEE"/>
            </a:solidFill>
            <a:ln w="28575" cap="sq">
              <a:solidFill>
                <a:srgbClr val="2A2B39"/>
              </a:solidFill>
              <a:prstDash val="solid"/>
              <a:miter/>
            </a:ln>
          </p:spPr>
        </p:sp>
        <p:sp>
          <p:nvSpPr>
            <p:cNvPr name="TextBox 33" id="33"/>
            <p:cNvSpPr txBox="true"/>
            <p:nvPr/>
          </p:nvSpPr>
          <p:spPr>
            <a:xfrm>
              <a:off x="76200" y="47625"/>
              <a:ext cx="660400" cy="688975"/>
            </a:xfrm>
            <a:prstGeom prst="rect">
              <a:avLst/>
            </a:prstGeom>
          </p:spPr>
          <p:txBody>
            <a:bodyPr anchor="ctr" rtlCol="false" tIns="78434" lIns="78434" bIns="78434" rIns="78434"/>
            <a:lstStyle/>
            <a:p>
              <a:pPr algn="ctr">
                <a:lnSpc>
                  <a:spcPts val="1157"/>
                </a:lnSpc>
              </a:pPr>
            </a:p>
          </p:txBody>
        </p:sp>
      </p:grpSp>
      <p:sp>
        <p:nvSpPr>
          <p:cNvPr name="Freeform 34" id="34"/>
          <p:cNvSpPr/>
          <p:nvPr/>
        </p:nvSpPr>
        <p:spPr>
          <a:xfrm flipH="false" flipV="false" rot="0">
            <a:off x="12842986" y="2144000"/>
            <a:ext cx="4574404" cy="8016419"/>
          </a:xfrm>
          <a:custGeom>
            <a:avLst/>
            <a:gdLst/>
            <a:ahLst/>
            <a:cxnLst/>
            <a:rect r="r" b="b" t="t" l="l"/>
            <a:pathLst>
              <a:path h="8016419" w="4574404">
                <a:moveTo>
                  <a:pt x="0" y="0"/>
                </a:moveTo>
                <a:lnTo>
                  <a:pt x="4574404" y="0"/>
                </a:lnTo>
                <a:lnTo>
                  <a:pt x="4574404" y="8016419"/>
                </a:lnTo>
                <a:lnTo>
                  <a:pt x="0" y="8016419"/>
                </a:lnTo>
                <a:lnTo>
                  <a:pt x="0" y="0"/>
                </a:lnTo>
                <a:close/>
              </a:path>
            </a:pathLst>
          </a:custGeom>
          <a:blipFill>
            <a:blip r:embed="rId6"/>
            <a:stretch>
              <a:fillRect l="0" t="0" r="0" b="0"/>
            </a:stretch>
          </a:blipFill>
        </p:spPr>
      </p:sp>
      <p:grpSp>
        <p:nvGrpSpPr>
          <p:cNvPr name="Group 35" id="35"/>
          <p:cNvGrpSpPr/>
          <p:nvPr/>
        </p:nvGrpSpPr>
        <p:grpSpPr>
          <a:xfrm rot="0">
            <a:off x="1441494" y="2536001"/>
            <a:ext cx="2093352" cy="2093352"/>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223" r="0" b="-223"/>
              </a:stretch>
            </a:blipFill>
            <a:ln w="28575" cap="sq">
              <a:solidFill>
                <a:srgbClr val="000000"/>
              </a:solidFill>
              <a:prstDash val="solid"/>
              <a:miter/>
            </a:ln>
          </p:spPr>
        </p:sp>
      </p:grpSp>
      <p:sp>
        <p:nvSpPr>
          <p:cNvPr name="Freeform 37" id="37"/>
          <p:cNvSpPr/>
          <p:nvPr/>
        </p:nvSpPr>
        <p:spPr>
          <a:xfrm flipH="false" flipV="false" rot="5400000">
            <a:off x="3986614" y="3390457"/>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8">
              <a:extLst>
                <a:ext uri="{96DAC541-7B7A-43D3-8B79-37D633B846F1}">
                  <asvg:svgBlip xmlns:asvg="http://schemas.microsoft.com/office/drawing/2016/SVG/main" r:embed="rId9"/>
                </a:ext>
              </a:extLst>
            </a:blip>
            <a:stretch>
              <a:fillRect l="-86634" t="-221819" r="-86704" b="0"/>
            </a:stretch>
          </a:blipFill>
        </p:spPr>
      </p:sp>
      <p:grpSp>
        <p:nvGrpSpPr>
          <p:cNvPr name="Group 38" id="38"/>
          <p:cNvGrpSpPr/>
          <p:nvPr/>
        </p:nvGrpSpPr>
        <p:grpSpPr>
          <a:xfrm rot="0">
            <a:off x="1441494" y="5301534"/>
            <a:ext cx="2093352" cy="2093352"/>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a:ln w="28575" cap="sq">
              <a:solidFill>
                <a:srgbClr val="000000"/>
              </a:solidFill>
              <a:prstDash val="solid"/>
              <a:miter/>
            </a:ln>
          </p:spPr>
        </p:sp>
      </p:grpSp>
      <p:sp>
        <p:nvSpPr>
          <p:cNvPr name="Freeform 40" id="40"/>
          <p:cNvSpPr/>
          <p:nvPr/>
        </p:nvSpPr>
        <p:spPr>
          <a:xfrm flipH="false" flipV="false" rot="5400000">
            <a:off x="3985949" y="6155990"/>
            <a:ext cx="561952" cy="384441"/>
          </a:xfrm>
          <a:custGeom>
            <a:avLst/>
            <a:gdLst/>
            <a:ahLst/>
            <a:cxnLst/>
            <a:rect r="r" b="b" t="t" l="l"/>
            <a:pathLst>
              <a:path h="384441" w="561952">
                <a:moveTo>
                  <a:pt x="0" y="0"/>
                </a:moveTo>
                <a:lnTo>
                  <a:pt x="561952" y="0"/>
                </a:lnTo>
                <a:lnTo>
                  <a:pt x="561952" y="384440"/>
                </a:lnTo>
                <a:lnTo>
                  <a:pt x="0" y="384440"/>
                </a:lnTo>
                <a:lnTo>
                  <a:pt x="0" y="0"/>
                </a:lnTo>
                <a:close/>
              </a:path>
            </a:pathLst>
          </a:custGeom>
          <a:blipFill>
            <a:blip r:embed="rId8">
              <a:extLst>
                <a:ext uri="{96DAC541-7B7A-43D3-8B79-37D633B846F1}">
                  <asvg:svgBlip xmlns:asvg="http://schemas.microsoft.com/office/drawing/2016/SVG/main" r:embed="rId9"/>
                </a:ext>
              </a:extLst>
            </a:blip>
            <a:stretch>
              <a:fillRect l="-86634" t="-221819" r="-86704" b="0"/>
            </a:stretch>
          </a:blipFill>
        </p:spPr>
      </p:sp>
      <p:grpSp>
        <p:nvGrpSpPr>
          <p:cNvPr name="Group 41" id="41"/>
          <p:cNvGrpSpPr/>
          <p:nvPr/>
        </p:nvGrpSpPr>
        <p:grpSpPr>
          <a:xfrm rot="0">
            <a:off x="1536371" y="8067067"/>
            <a:ext cx="2093352" cy="2093352"/>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39285" t="0" r="-39285" b="0"/>
              </a:stretch>
            </a:blipFill>
            <a:ln w="28575" cap="sq">
              <a:solidFill>
                <a:srgbClr val="000000"/>
              </a:solidFill>
              <a:prstDash val="solid"/>
              <a:miter/>
            </a:ln>
          </p:spPr>
        </p:sp>
      </p:grpSp>
      <p:sp>
        <p:nvSpPr>
          <p:cNvPr name="Freeform 43" id="43"/>
          <p:cNvSpPr/>
          <p:nvPr/>
        </p:nvSpPr>
        <p:spPr>
          <a:xfrm flipH="false" flipV="false" rot="5400000">
            <a:off x="3985949" y="8869270"/>
            <a:ext cx="561952" cy="384441"/>
          </a:xfrm>
          <a:custGeom>
            <a:avLst/>
            <a:gdLst/>
            <a:ahLst/>
            <a:cxnLst/>
            <a:rect r="r" b="b" t="t" l="l"/>
            <a:pathLst>
              <a:path h="384441" w="561952">
                <a:moveTo>
                  <a:pt x="0" y="0"/>
                </a:moveTo>
                <a:lnTo>
                  <a:pt x="561952" y="0"/>
                </a:lnTo>
                <a:lnTo>
                  <a:pt x="561952" y="384441"/>
                </a:lnTo>
                <a:lnTo>
                  <a:pt x="0" y="384441"/>
                </a:lnTo>
                <a:lnTo>
                  <a:pt x="0" y="0"/>
                </a:lnTo>
                <a:close/>
              </a:path>
            </a:pathLst>
          </a:custGeom>
          <a:blipFill>
            <a:blip r:embed="rId8">
              <a:extLst>
                <a:ext uri="{96DAC541-7B7A-43D3-8B79-37D633B846F1}">
                  <asvg:svgBlip xmlns:asvg="http://schemas.microsoft.com/office/drawing/2016/SVG/main" r:embed="rId9"/>
                </a:ext>
              </a:extLst>
            </a:blip>
            <a:stretch>
              <a:fillRect l="-86634" t="-221819" r="-86704" b="0"/>
            </a:stretch>
          </a:blipFill>
        </p:spPr>
      </p:sp>
      <p:sp>
        <p:nvSpPr>
          <p:cNvPr name="TextBox 44" id="44"/>
          <p:cNvSpPr txBox="true"/>
          <p:nvPr/>
        </p:nvSpPr>
        <p:spPr>
          <a:xfrm rot="0">
            <a:off x="4550290" y="305339"/>
            <a:ext cx="1373771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HARDWARE ASSEMBLY &amp; TESTING</a:t>
            </a:r>
          </a:p>
        </p:txBody>
      </p:sp>
      <p:sp>
        <p:nvSpPr>
          <p:cNvPr name="TextBox 45" id="45"/>
          <p:cNvSpPr txBox="true"/>
          <p:nvPr/>
        </p:nvSpPr>
        <p:spPr>
          <a:xfrm rot="0">
            <a:off x="5098821" y="2579254"/>
            <a:ext cx="485189" cy="662525"/>
          </a:xfrm>
          <a:prstGeom prst="rect">
            <a:avLst/>
          </a:prstGeom>
        </p:spPr>
        <p:txBody>
          <a:bodyPr anchor="t" rtlCol="false" tIns="0" lIns="0" bIns="0" rIns="0">
            <a:spAutoFit/>
          </a:bodyPr>
          <a:lstStyle/>
          <a:p>
            <a:pPr algn="ctr" marL="0" indent="0" lvl="0">
              <a:lnSpc>
                <a:spcPts val="4699"/>
              </a:lnSpc>
            </a:pPr>
            <a:r>
              <a:rPr lang="en-US" b="true" sz="4795" spc="239">
                <a:solidFill>
                  <a:srgbClr val="2A2B39"/>
                </a:solidFill>
                <a:latin typeface="Poppins Bold"/>
                <a:ea typeface="Poppins Bold"/>
                <a:cs typeface="Poppins Bold"/>
                <a:sym typeface="Poppins Bold"/>
              </a:rPr>
              <a:t>1</a:t>
            </a:r>
          </a:p>
        </p:txBody>
      </p:sp>
      <p:sp>
        <p:nvSpPr>
          <p:cNvPr name="TextBox 46" id="46"/>
          <p:cNvSpPr txBox="true"/>
          <p:nvPr/>
        </p:nvSpPr>
        <p:spPr>
          <a:xfrm rot="0">
            <a:off x="5098821" y="5201409"/>
            <a:ext cx="485189" cy="662525"/>
          </a:xfrm>
          <a:prstGeom prst="rect">
            <a:avLst/>
          </a:prstGeom>
        </p:spPr>
        <p:txBody>
          <a:bodyPr anchor="t" rtlCol="false" tIns="0" lIns="0" bIns="0" rIns="0">
            <a:spAutoFit/>
          </a:bodyPr>
          <a:lstStyle/>
          <a:p>
            <a:pPr algn="ctr" marL="0" indent="0" lvl="0">
              <a:lnSpc>
                <a:spcPts val="4699"/>
              </a:lnSpc>
            </a:pPr>
            <a:r>
              <a:rPr lang="en-US" b="true" sz="4795" spc="239">
                <a:solidFill>
                  <a:srgbClr val="2A2B39"/>
                </a:solidFill>
                <a:latin typeface="Poppins Bold"/>
                <a:ea typeface="Poppins Bold"/>
                <a:cs typeface="Poppins Bold"/>
                <a:sym typeface="Poppins Bold"/>
              </a:rPr>
              <a:t>2</a:t>
            </a:r>
          </a:p>
        </p:txBody>
      </p:sp>
      <p:sp>
        <p:nvSpPr>
          <p:cNvPr name="TextBox 47" id="47"/>
          <p:cNvSpPr txBox="true"/>
          <p:nvPr/>
        </p:nvSpPr>
        <p:spPr>
          <a:xfrm rot="0">
            <a:off x="5098821" y="7838073"/>
            <a:ext cx="485189" cy="662525"/>
          </a:xfrm>
          <a:prstGeom prst="rect">
            <a:avLst/>
          </a:prstGeom>
        </p:spPr>
        <p:txBody>
          <a:bodyPr anchor="t" rtlCol="false" tIns="0" lIns="0" bIns="0" rIns="0">
            <a:spAutoFit/>
          </a:bodyPr>
          <a:lstStyle/>
          <a:p>
            <a:pPr algn="ctr" marL="0" indent="0" lvl="0">
              <a:lnSpc>
                <a:spcPts val="4699"/>
              </a:lnSpc>
            </a:pPr>
            <a:r>
              <a:rPr lang="en-US" b="true" sz="4795" spc="239">
                <a:solidFill>
                  <a:srgbClr val="2A2B39"/>
                </a:solidFill>
                <a:latin typeface="Poppins Bold"/>
                <a:ea typeface="Poppins Bold"/>
                <a:cs typeface="Poppins Bold"/>
                <a:sym typeface="Poppins Bold"/>
              </a:rPr>
              <a:t>3</a:t>
            </a:r>
          </a:p>
        </p:txBody>
      </p:sp>
      <p:sp>
        <p:nvSpPr>
          <p:cNvPr name="TextBox 48" id="48"/>
          <p:cNvSpPr txBox="true"/>
          <p:nvPr/>
        </p:nvSpPr>
        <p:spPr>
          <a:xfrm rot="0">
            <a:off x="5402785" y="3432417"/>
            <a:ext cx="5170566" cy="1196936"/>
          </a:xfrm>
          <a:prstGeom prst="rect">
            <a:avLst/>
          </a:prstGeom>
        </p:spPr>
        <p:txBody>
          <a:bodyPr anchor="t" rtlCol="false" tIns="0" lIns="0" bIns="0" rIns="0">
            <a:spAutoFit/>
          </a:bodyPr>
          <a:lstStyle/>
          <a:p>
            <a:pPr algn="l" marL="0" indent="0" lvl="0">
              <a:lnSpc>
                <a:spcPts val="3109"/>
              </a:lnSpc>
            </a:pPr>
            <a:r>
              <a:rPr lang="en-US" sz="2507">
                <a:solidFill>
                  <a:srgbClr val="2A2B39"/>
                </a:solidFill>
                <a:latin typeface="Poppins"/>
                <a:ea typeface="Poppins"/>
                <a:cs typeface="Poppins"/>
                <a:sym typeface="Poppins"/>
              </a:rPr>
              <a:t>P</a:t>
            </a:r>
            <a:r>
              <a:rPr lang="en-US" sz="2507">
                <a:solidFill>
                  <a:srgbClr val="2A2B39"/>
                </a:solidFill>
                <a:latin typeface="Poppins"/>
                <a:ea typeface="Poppins"/>
                <a:cs typeface="Poppins"/>
                <a:sym typeface="Poppins"/>
              </a:rPr>
              <a:t>rogrammed the ESP32 in C++ using the Arduino IDE and standard libraries.</a:t>
            </a:r>
          </a:p>
        </p:txBody>
      </p:sp>
      <p:sp>
        <p:nvSpPr>
          <p:cNvPr name="TextBox 49" id="49"/>
          <p:cNvSpPr txBox="true"/>
          <p:nvPr/>
        </p:nvSpPr>
        <p:spPr>
          <a:xfrm rot="0">
            <a:off x="5402785" y="6062886"/>
            <a:ext cx="5170566" cy="1196936"/>
          </a:xfrm>
          <a:prstGeom prst="rect">
            <a:avLst/>
          </a:prstGeom>
        </p:spPr>
        <p:txBody>
          <a:bodyPr anchor="t" rtlCol="false" tIns="0" lIns="0" bIns="0" rIns="0">
            <a:spAutoFit/>
          </a:bodyPr>
          <a:lstStyle/>
          <a:p>
            <a:pPr algn="l" marL="0" indent="0" lvl="0">
              <a:lnSpc>
                <a:spcPts val="3109"/>
              </a:lnSpc>
            </a:pPr>
            <a:r>
              <a:rPr lang="en-US" sz="2507">
                <a:solidFill>
                  <a:srgbClr val="2A2B39"/>
                </a:solidFill>
                <a:latin typeface="Poppins"/>
                <a:ea typeface="Poppins"/>
                <a:cs typeface="Poppins"/>
                <a:sym typeface="Poppins"/>
              </a:rPr>
              <a:t>C</a:t>
            </a:r>
            <a:r>
              <a:rPr lang="en-US" sz="2507">
                <a:solidFill>
                  <a:srgbClr val="2A2B39"/>
                </a:solidFill>
                <a:latin typeface="Poppins"/>
                <a:ea typeface="Poppins"/>
                <a:cs typeface="Poppins"/>
                <a:sym typeface="Poppins"/>
              </a:rPr>
              <a:t>reated a Web Server to process app requests and verify OTPs.</a:t>
            </a:r>
          </a:p>
        </p:txBody>
      </p:sp>
      <p:sp>
        <p:nvSpPr>
          <p:cNvPr name="TextBox 50" id="50"/>
          <p:cNvSpPr txBox="true"/>
          <p:nvPr/>
        </p:nvSpPr>
        <p:spPr>
          <a:xfrm rot="0">
            <a:off x="6366721" y="2465770"/>
            <a:ext cx="3726622" cy="718043"/>
          </a:xfrm>
          <a:prstGeom prst="rect">
            <a:avLst/>
          </a:prstGeom>
        </p:spPr>
        <p:txBody>
          <a:bodyPr anchor="t" rtlCol="false" tIns="0" lIns="0" bIns="0" rIns="0">
            <a:spAutoFit/>
          </a:bodyPr>
          <a:lstStyle/>
          <a:p>
            <a:pPr algn="l" marL="0" indent="0" lvl="0">
              <a:lnSpc>
                <a:spcPts val="5572"/>
              </a:lnSpc>
              <a:spcBef>
                <a:spcPct val="0"/>
              </a:spcBef>
            </a:pPr>
            <a:r>
              <a:rPr lang="en-US" b="true" sz="3980">
                <a:solidFill>
                  <a:srgbClr val="2A2B39"/>
                </a:solidFill>
                <a:latin typeface="Poppins Bold"/>
                <a:ea typeface="Poppins Bold"/>
                <a:cs typeface="Poppins Bold"/>
                <a:sym typeface="Poppins Bold"/>
              </a:rPr>
              <a:t>Codi</a:t>
            </a:r>
            <a:r>
              <a:rPr lang="en-US" b="true" sz="3980" strike="noStrike" u="none">
                <a:solidFill>
                  <a:srgbClr val="2A2B39"/>
                </a:solidFill>
                <a:latin typeface="Poppins Bold"/>
                <a:ea typeface="Poppins Bold"/>
                <a:cs typeface="Poppins Bold"/>
                <a:sym typeface="Poppins Bold"/>
              </a:rPr>
              <a:t>ng</a:t>
            </a:r>
          </a:p>
        </p:txBody>
      </p:sp>
      <p:sp>
        <p:nvSpPr>
          <p:cNvPr name="TextBox 51" id="51"/>
          <p:cNvSpPr txBox="true"/>
          <p:nvPr/>
        </p:nvSpPr>
        <p:spPr>
          <a:xfrm rot="0">
            <a:off x="6175918" y="5086371"/>
            <a:ext cx="4108228" cy="718043"/>
          </a:xfrm>
          <a:prstGeom prst="rect">
            <a:avLst/>
          </a:prstGeom>
        </p:spPr>
        <p:txBody>
          <a:bodyPr anchor="t" rtlCol="false" tIns="0" lIns="0" bIns="0" rIns="0">
            <a:spAutoFit/>
          </a:bodyPr>
          <a:lstStyle/>
          <a:p>
            <a:pPr algn="l" marL="0" indent="0" lvl="0">
              <a:lnSpc>
                <a:spcPts val="5572"/>
              </a:lnSpc>
              <a:spcBef>
                <a:spcPct val="0"/>
              </a:spcBef>
            </a:pPr>
            <a:r>
              <a:rPr lang="en-US" b="true" sz="3980">
                <a:solidFill>
                  <a:srgbClr val="2A2B39"/>
                </a:solidFill>
                <a:latin typeface="Poppins Bold"/>
                <a:ea typeface="Poppins Bold"/>
                <a:cs typeface="Poppins Bold"/>
                <a:sym typeface="Poppins Bold"/>
              </a:rPr>
              <a:t>Connect</a:t>
            </a:r>
            <a:r>
              <a:rPr lang="en-US" b="true" sz="3980" strike="noStrike" u="none">
                <a:solidFill>
                  <a:srgbClr val="2A2B39"/>
                </a:solidFill>
                <a:latin typeface="Poppins Bold"/>
                <a:ea typeface="Poppins Bold"/>
                <a:cs typeface="Poppins Bold"/>
                <a:sym typeface="Poppins Bold"/>
              </a:rPr>
              <a:t>ivity</a:t>
            </a:r>
          </a:p>
        </p:txBody>
      </p:sp>
      <p:sp>
        <p:nvSpPr>
          <p:cNvPr name="TextBox 52" id="52"/>
          <p:cNvSpPr txBox="true"/>
          <p:nvPr/>
        </p:nvSpPr>
        <p:spPr>
          <a:xfrm rot="0">
            <a:off x="5402785" y="8724948"/>
            <a:ext cx="5170566" cy="1196936"/>
          </a:xfrm>
          <a:prstGeom prst="rect">
            <a:avLst/>
          </a:prstGeom>
        </p:spPr>
        <p:txBody>
          <a:bodyPr anchor="t" rtlCol="false" tIns="0" lIns="0" bIns="0" rIns="0">
            <a:spAutoFit/>
          </a:bodyPr>
          <a:lstStyle/>
          <a:p>
            <a:pPr algn="l" marL="0" indent="0" lvl="0">
              <a:lnSpc>
                <a:spcPts val="3109"/>
              </a:lnSpc>
            </a:pPr>
            <a:r>
              <a:rPr lang="en-US" sz="2507">
                <a:solidFill>
                  <a:srgbClr val="2A2B39"/>
                </a:solidFill>
                <a:latin typeface="Poppins"/>
                <a:ea typeface="Poppins"/>
                <a:cs typeface="Poppins"/>
                <a:sym typeface="Poppins"/>
              </a:rPr>
              <a:t>I</a:t>
            </a:r>
            <a:r>
              <a:rPr lang="en-US" sz="2507">
                <a:solidFill>
                  <a:srgbClr val="2A2B39"/>
                </a:solidFill>
                <a:latin typeface="Poppins"/>
                <a:ea typeface="Poppins"/>
                <a:cs typeface="Poppins"/>
                <a:sym typeface="Poppins"/>
              </a:rPr>
              <a:t>ncluded Over-the-Air (OTA) support for wireless code uploads.</a:t>
            </a:r>
          </a:p>
        </p:txBody>
      </p:sp>
      <p:sp>
        <p:nvSpPr>
          <p:cNvPr name="TextBox 53" id="53"/>
          <p:cNvSpPr txBox="true"/>
          <p:nvPr/>
        </p:nvSpPr>
        <p:spPr>
          <a:xfrm rot="0">
            <a:off x="5913120" y="7735899"/>
            <a:ext cx="4739271" cy="718043"/>
          </a:xfrm>
          <a:prstGeom prst="rect">
            <a:avLst/>
          </a:prstGeom>
        </p:spPr>
        <p:txBody>
          <a:bodyPr anchor="t" rtlCol="false" tIns="0" lIns="0" bIns="0" rIns="0">
            <a:spAutoFit/>
          </a:bodyPr>
          <a:lstStyle/>
          <a:p>
            <a:pPr algn="l" marL="0" indent="0" lvl="0">
              <a:lnSpc>
                <a:spcPts val="5572"/>
              </a:lnSpc>
              <a:spcBef>
                <a:spcPct val="0"/>
              </a:spcBef>
            </a:pPr>
            <a:r>
              <a:rPr lang="en-US" b="true" sz="3980">
                <a:solidFill>
                  <a:srgbClr val="2A2B39"/>
                </a:solidFill>
                <a:latin typeface="Poppins Bold"/>
                <a:ea typeface="Poppins Bold"/>
                <a:cs typeface="Poppins Bold"/>
                <a:sym typeface="Poppins Bold"/>
              </a:rPr>
              <a:t>W</a:t>
            </a:r>
            <a:r>
              <a:rPr lang="en-US" b="true" sz="3980" strike="noStrike" u="none">
                <a:solidFill>
                  <a:srgbClr val="2A2B39"/>
                </a:solidFill>
                <a:latin typeface="Poppins Bold"/>
                <a:ea typeface="Poppins Bold"/>
                <a:cs typeface="Poppins Bold"/>
                <a:sym typeface="Poppins Bold"/>
              </a:rPr>
              <a:t>ireless Updates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9" id="9"/>
          <p:cNvGrpSpPr/>
          <p:nvPr/>
        </p:nvGrpSpPr>
        <p:grpSpPr>
          <a:xfrm rot="0">
            <a:off x="7246832" y="2822991"/>
            <a:ext cx="1652271" cy="2239385"/>
            <a:chOff x="0" y="0"/>
            <a:chExt cx="2203028" cy="2985846"/>
          </a:xfrm>
        </p:grpSpPr>
        <p:sp>
          <p:nvSpPr>
            <p:cNvPr name="AutoShape 10" id="10"/>
            <p:cNvSpPr/>
            <p:nvPr/>
          </p:nvSpPr>
          <p:spPr>
            <a:xfrm>
              <a:off x="27920" y="387289"/>
              <a:ext cx="1612459" cy="2394784"/>
            </a:xfrm>
            <a:prstGeom prst="line">
              <a:avLst/>
            </a:prstGeom>
            <a:ln cap="flat" w="56320">
              <a:solidFill>
                <a:srgbClr val="8D9193"/>
              </a:solidFill>
              <a:prstDash val="sysDot"/>
              <a:headEnd type="none" len="sm" w="sm"/>
              <a:tailEnd type="triangle" len="med" w="lg"/>
            </a:ln>
          </p:spPr>
        </p:sp>
        <p:grpSp>
          <p:nvGrpSpPr>
            <p:cNvPr name="Group 11" id="11"/>
            <p:cNvGrpSpPr/>
            <p:nvPr/>
          </p:nvGrpSpPr>
          <p:grpSpPr>
            <a:xfrm rot="-10800000">
              <a:off x="1363249" y="2558397"/>
              <a:ext cx="554258" cy="427449"/>
              <a:chOff x="0" y="0"/>
              <a:chExt cx="922188" cy="711200"/>
            </a:xfrm>
          </p:grpSpPr>
          <p:sp>
            <p:nvSpPr>
              <p:cNvPr name="Freeform 12" id="12"/>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9366E4"/>
              </a:solidFill>
              <a:ln cap="sq">
                <a:noFill/>
                <a:prstDash val="solid"/>
                <a:miter/>
              </a:ln>
            </p:spPr>
          </p:sp>
          <p:sp>
            <p:nvSpPr>
              <p:cNvPr name="TextBox 13" id="13"/>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14" id="14"/>
          <p:cNvGrpSpPr/>
          <p:nvPr/>
        </p:nvGrpSpPr>
        <p:grpSpPr>
          <a:xfrm rot="0">
            <a:off x="9182881" y="7489380"/>
            <a:ext cx="1780836" cy="2223230"/>
            <a:chOff x="0" y="0"/>
            <a:chExt cx="2374448" cy="2964307"/>
          </a:xfrm>
        </p:grpSpPr>
        <p:sp>
          <p:nvSpPr>
            <p:cNvPr name="AutoShape 15" id="15"/>
            <p:cNvSpPr/>
            <p:nvPr/>
          </p:nvSpPr>
          <p:spPr>
            <a:xfrm flipH="true" flipV="true">
              <a:off x="544980" y="131219"/>
              <a:ext cx="1801362" cy="2421107"/>
            </a:xfrm>
            <a:prstGeom prst="line">
              <a:avLst/>
            </a:prstGeom>
            <a:ln cap="flat" w="56320">
              <a:solidFill>
                <a:srgbClr val="8D9193"/>
              </a:solidFill>
              <a:prstDash val="sysDot"/>
              <a:headEnd type="none" len="sm" w="sm"/>
              <a:tailEnd type="triangle" len="med" w="lg"/>
            </a:ln>
          </p:spPr>
        </p:sp>
        <p:grpSp>
          <p:nvGrpSpPr>
            <p:cNvPr name="Group 16" id="16"/>
            <p:cNvGrpSpPr/>
            <p:nvPr/>
          </p:nvGrpSpPr>
          <p:grpSpPr>
            <a:xfrm rot="0">
              <a:off x="261945" y="0"/>
              <a:ext cx="554258" cy="427449"/>
              <a:chOff x="0" y="0"/>
              <a:chExt cx="922188" cy="711200"/>
            </a:xfrm>
          </p:grpSpPr>
          <p:sp>
            <p:nvSpPr>
              <p:cNvPr name="Freeform 17" id="17"/>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9366E4"/>
              </a:solidFill>
              <a:ln cap="sq">
                <a:noFill/>
                <a:prstDash val="solid"/>
                <a:miter/>
              </a:ln>
            </p:spPr>
          </p:sp>
          <p:sp>
            <p:nvSpPr>
              <p:cNvPr name="TextBox 18" id="18"/>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19" id="19"/>
          <p:cNvGrpSpPr/>
          <p:nvPr/>
        </p:nvGrpSpPr>
        <p:grpSpPr>
          <a:xfrm rot="0">
            <a:off x="5866454" y="6853987"/>
            <a:ext cx="1787602" cy="614273"/>
            <a:chOff x="0" y="0"/>
            <a:chExt cx="2383469" cy="819031"/>
          </a:xfrm>
        </p:grpSpPr>
        <p:sp>
          <p:nvSpPr>
            <p:cNvPr name="AutoShape 20" id="20"/>
            <p:cNvSpPr/>
            <p:nvPr/>
          </p:nvSpPr>
          <p:spPr>
            <a:xfrm>
              <a:off x="16726" y="340313"/>
              <a:ext cx="2026771" cy="0"/>
            </a:xfrm>
            <a:prstGeom prst="line">
              <a:avLst/>
            </a:prstGeom>
            <a:ln cap="flat" w="56320">
              <a:solidFill>
                <a:srgbClr val="8D9193"/>
              </a:solidFill>
              <a:prstDash val="sysDot"/>
              <a:headEnd type="none" len="sm" w="sm"/>
              <a:tailEnd type="triangle" len="med" w="lg"/>
            </a:ln>
          </p:spPr>
        </p:sp>
        <p:grpSp>
          <p:nvGrpSpPr>
            <p:cNvPr name="Group 21" id="21"/>
            <p:cNvGrpSpPr/>
            <p:nvPr/>
          </p:nvGrpSpPr>
          <p:grpSpPr>
            <a:xfrm rot="3079347">
              <a:off x="1766302" y="136188"/>
              <a:ext cx="554258" cy="427449"/>
              <a:chOff x="0" y="0"/>
              <a:chExt cx="922188" cy="711200"/>
            </a:xfrm>
          </p:grpSpPr>
          <p:sp>
            <p:nvSpPr>
              <p:cNvPr name="Freeform 22" id="22"/>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38AEB6"/>
              </a:solidFill>
              <a:ln cap="sq">
                <a:noFill/>
                <a:prstDash val="solid"/>
                <a:miter/>
              </a:ln>
            </p:spPr>
          </p:sp>
          <p:sp>
            <p:nvSpPr>
              <p:cNvPr name="TextBox 23" id="23"/>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24" id="24"/>
          <p:cNvGrpSpPr/>
          <p:nvPr/>
        </p:nvGrpSpPr>
        <p:grpSpPr>
          <a:xfrm rot="0">
            <a:off x="10603398" y="5134400"/>
            <a:ext cx="1757368" cy="609963"/>
            <a:chOff x="0" y="0"/>
            <a:chExt cx="2343157" cy="813284"/>
          </a:xfrm>
        </p:grpSpPr>
        <p:sp>
          <p:nvSpPr>
            <p:cNvPr name="AutoShape 25" id="25"/>
            <p:cNvSpPr/>
            <p:nvPr/>
          </p:nvSpPr>
          <p:spPr>
            <a:xfrm flipH="true">
              <a:off x="299659" y="478719"/>
              <a:ext cx="2026771" cy="0"/>
            </a:xfrm>
            <a:prstGeom prst="line">
              <a:avLst/>
            </a:prstGeom>
            <a:ln cap="flat" w="56320">
              <a:solidFill>
                <a:srgbClr val="8D9193"/>
              </a:solidFill>
              <a:prstDash val="sysDot"/>
              <a:headEnd type="none" len="sm" w="sm"/>
              <a:tailEnd type="triangle" len="med" w="lg"/>
            </a:ln>
          </p:spPr>
        </p:sp>
        <p:grpSp>
          <p:nvGrpSpPr>
            <p:cNvPr name="Group 26" id="26"/>
            <p:cNvGrpSpPr/>
            <p:nvPr/>
          </p:nvGrpSpPr>
          <p:grpSpPr>
            <a:xfrm rot="-7720652">
              <a:off x="62909" y="249647"/>
              <a:ext cx="554258" cy="427449"/>
              <a:chOff x="0" y="0"/>
              <a:chExt cx="922188" cy="711200"/>
            </a:xfrm>
          </p:grpSpPr>
          <p:sp>
            <p:nvSpPr>
              <p:cNvPr name="Freeform 27" id="27"/>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38AEB6"/>
              </a:solidFill>
              <a:ln cap="sq">
                <a:noFill/>
                <a:prstDash val="solid"/>
                <a:miter/>
              </a:ln>
            </p:spPr>
          </p:sp>
          <p:sp>
            <p:nvSpPr>
              <p:cNvPr name="TextBox 28" id="28"/>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29" id="29"/>
          <p:cNvGrpSpPr/>
          <p:nvPr/>
        </p:nvGrpSpPr>
        <p:grpSpPr>
          <a:xfrm rot="0">
            <a:off x="7248066" y="7489380"/>
            <a:ext cx="1646925" cy="2200449"/>
            <a:chOff x="0" y="0"/>
            <a:chExt cx="2195900" cy="2933932"/>
          </a:xfrm>
        </p:grpSpPr>
        <p:sp>
          <p:nvSpPr>
            <p:cNvPr name="AutoShape 30" id="30"/>
            <p:cNvSpPr/>
            <p:nvPr/>
          </p:nvSpPr>
          <p:spPr>
            <a:xfrm flipV="true">
              <a:off x="30822" y="131219"/>
              <a:ext cx="1607910" cy="2421107"/>
            </a:xfrm>
            <a:prstGeom prst="line">
              <a:avLst/>
            </a:prstGeom>
            <a:ln cap="flat" w="56320">
              <a:solidFill>
                <a:srgbClr val="8D9193"/>
              </a:solidFill>
              <a:prstDash val="sysDot"/>
              <a:headEnd type="none" len="sm" w="sm"/>
              <a:tailEnd type="triangle" len="med" w="lg"/>
            </a:ln>
          </p:spPr>
        </p:sp>
        <p:grpSp>
          <p:nvGrpSpPr>
            <p:cNvPr name="Group 31" id="31"/>
            <p:cNvGrpSpPr/>
            <p:nvPr/>
          </p:nvGrpSpPr>
          <p:grpSpPr>
            <a:xfrm rot="0">
              <a:off x="1361603" y="0"/>
              <a:ext cx="554258" cy="427449"/>
              <a:chOff x="0" y="0"/>
              <a:chExt cx="922188" cy="711200"/>
            </a:xfrm>
          </p:grpSpPr>
          <p:sp>
            <p:nvSpPr>
              <p:cNvPr name="Freeform 32" id="32"/>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DDA707"/>
              </a:solidFill>
              <a:ln cap="sq">
                <a:noFill/>
                <a:prstDash val="solid"/>
                <a:miter/>
              </a:ln>
            </p:spPr>
          </p:sp>
          <p:sp>
            <p:nvSpPr>
              <p:cNvPr name="TextBox 33" id="33"/>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34" id="34"/>
          <p:cNvGrpSpPr/>
          <p:nvPr/>
        </p:nvGrpSpPr>
        <p:grpSpPr>
          <a:xfrm rot="0">
            <a:off x="10555934" y="6736823"/>
            <a:ext cx="1794456" cy="940315"/>
            <a:chOff x="0" y="0"/>
            <a:chExt cx="2392609" cy="1253753"/>
          </a:xfrm>
        </p:grpSpPr>
        <p:sp>
          <p:nvSpPr>
            <p:cNvPr name="AutoShape 35" id="35"/>
            <p:cNvSpPr/>
            <p:nvPr/>
          </p:nvSpPr>
          <p:spPr>
            <a:xfrm flipH="true" flipV="true">
              <a:off x="311744" y="278553"/>
              <a:ext cx="2059345" cy="483427"/>
            </a:xfrm>
            <a:prstGeom prst="line">
              <a:avLst/>
            </a:prstGeom>
            <a:ln cap="flat" w="56320">
              <a:solidFill>
                <a:srgbClr val="8D9193"/>
              </a:solidFill>
              <a:prstDash val="sysDot"/>
              <a:headEnd type="none" len="sm" w="sm"/>
              <a:tailEnd type="triangle" len="med" w="lg"/>
            </a:ln>
          </p:spPr>
        </p:sp>
        <p:grpSp>
          <p:nvGrpSpPr>
            <p:cNvPr name="Group 36" id="36"/>
            <p:cNvGrpSpPr/>
            <p:nvPr/>
          </p:nvGrpSpPr>
          <p:grpSpPr>
            <a:xfrm rot="-2700000">
              <a:off x="69957" y="133361"/>
              <a:ext cx="554258" cy="427449"/>
              <a:chOff x="0" y="0"/>
              <a:chExt cx="922188" cy="711200"/>
            </a:xfrm>
          </p:grpSpPr>
          <p:sp>
            <p:nvSpPr>
              <p:cNvPr name="Freeform 37" id="37"/>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E46671"/>
              </a:solidFill>
              <a:ln cap="sq">
                <a:noFill/>
                <a:prstDash val="solid"/>
                <a:miter/>
              </a:ln>
            </p:spPr>
          </p:sp>
          <p:sp>
            <p:nvSpPr>
              <p:cNvPr name="TextBox 38" id="38"/>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39" id="39"/>
          <p:cNvGrpSpPr/>
          <p:nvPr/>
        </p:nvGrpSpPr>
        <p:grpSpPr>
          <a:xfrm rot="0">
            <a:off x="1408573" y="4389126"/>
            <a:ext cx="4599605" cy="1615351"/>
            <a:chOff x="0" y="0"/>
            <a:chExt cx="1365860" cy="479681"/>
          </a:xfrm>
        </p:grpSpPr>
        <p:sp>
          <p:nvSpPr>
            <p:cNvPr name="Freeform 40" id="40"/>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FFBEC4"/>
            </a:solidFill>
          </p:spPr>
        </p:sp>
        <p:sp>
          <p:nvSpPr>
            <p:cNvPr name="TextBox 41" id="41"/>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42" id="42"/>
          <p:cNvGrpSpPr/>
          <p:nvPr/>
        </p:nvGrpSpPr>
        <p:grpSpPr>
          <a:xfrm rot="0">
            <a:off x="12202231" y="4389126"/>
            <a:ext cx="4599605" cy="1615351"/>
            <a:chOff x="0" y="0"/>
            <a:chExt cx="1365860" cy="479681"/>
          </a:xfrm>
        </p:grpSpPr>
        <p:sp>
          <p:nvSpPr>
            <p:cNvPr name="Freeform 43" id="43"/>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B5EBEF"/>
            </a:solidFill>
          </p:spPr>
        </p:sp>
        <p:sp>
          <p:nvSpPr>
            <p:cNvPr name="TextBox 44" id="44"/>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45" id="45"/>
          <p:cNvGrpSpPr/>
          <p:nvPr/>
        </p:nvGrpSpPr>
        <p:grpSpPr>
          <a:xfrm rot="0">
            <a:off x="1408573" y="6472470"/>
            <a:ext cx="4599605" cy="1615351"/>
            <a:chOff x="0" y="0"/>
            <a:chExt cx="1365860" cy="479681"/>
          </a:xfrm>
        </p:grpSpPr>
        <p:sp>
          <p:nvSpPr>
            <p:cNvPr name="Freeform 46" id="46"/>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B5EBEF"/>
            </a:solidFill>
          </p:spPr>
        </p:sp>
        <p:sp>
          <p:nvSpPr>
            <p:cNvPr name="TextBox 47" id="47"/>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48" id="48"/>
          <p:cNvGrpSpPr/>
          <p:nvPr/>
        </p:nvGrpSpPr>
        <p:grpSpPr>
          <a:xfrm rot="0">
            <a:off x="12202231" y="6472470"/>
            <a:ext cx="4599605" cy="1615351"/>
            <a:chOff x="0" y="0"/>
            <a:chExt cx="1365860" cy="479681"/>
          </a:xfrm>
        </p:grpSpPr>
        <p:sp>
          <p:nvSpPr>
            <p:cNvPr name="Freeform 49" id="49"/>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FFBEC4"/>
            </a:solidFill>
          </p:spPr>
        </p:sp>
        <p:sp>
          <p:nvSpPr>
            <p:cNvPr name="TextBox 50" id="50"/>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51" id="51"/>
          <p:cNvGrpSpPr/>
          <p:nvPr/>
        </p:nvGrpSpPr>
        <p:grpSpPr>
          <a:xfrm rot="0">
            <a:off x="2446106" y="2305783"/>
            <a:ext cx="4823371" cy="1615351"/>
            <a:chOff x="0" y="0"/>
            <a:chExt cx="1432307" cy="479681"/>
          </a:xfrm>
        </p:grpSpPr>
        <p:sp>
          <p:nvSpPr>
            <p:cNvPr name="Freeform 52" id="52"/>
            <p:cNvSpPr/>
            <p:nvPr/>
          </p:nvSpPr>
          <p:spPr>
            <a:xfrm flipH="false" flipV="false" rot="0">
              <a:off x="0" y="0"/>
              <a:ext cx="1432307" cy="479681"/>
            </a:xfrm>
            <a:custGeom>
              <a:avLst/>
              <a:gdLst/>
              <a:ahLst/>
              <a:cxnLst/>
              <a:rect r="r" b="b" t="t" l="l"/>
              <a:pathLst>
                <a:path h="479681" w="1432307">
                  <a:moveTo>
                    <a:pt x="160508" y="0"/>
                  </a:moveTo>
                  <a:lnTo>
                    <a:pt x="1271799" y="0"/>
                  </a:lnTo>
                  <a:cubicBezTo>
                    <a:pt x="1314368" y="0"/>
                    <a:pt x="1355194" y="16911"/>
                    <a:pt x="1385296" y="47012"/>
                  </a:cubicBezTo>
                  <a:cubicBezTo>
                    <a:pt x="1415397" y="77113"/>
                    <a:pt x="1432307" y="117939"/>
                    <a:pt x="1432307" y="160508"/>
                  </a:cubicBezTo>
                  <a:lnTo>
                    <a:pt x="1432307" y="319172"/>
                  </a:lnTo>
                  <a:cubicBezTo>
                    <a:pt x="1432307" y="361742"/>
                    <a:pt x="1415397" y="402568"/>
                    <a:pt x="1385296" y="432669"/>
                  </a:cubicBezTo>
                  <a:cubicBezTo>
                    <a:pt x="1355194" y="462770"/>
                    <a:pt x="1314368" y="479681"/>
                    <a:pt x="1271799" y="479681"/>
                  </a:cubicBezTo>
                  <a:lnTo>
                    <a:pt x="160508" y="479681"/>
                  </a:lnTo>
                  <a:cubicBezTo>
                    <a:pt x="117939" y="479681"/>
                    <a:pt x="77113" y="462770"/>
                    <a:pt x="47012" y="432669"/>
                  </a:cubicBezTo>
                  <a:cubicBezTo>
                    <a:pt x="16911" y="402568"/>
                    <a:pt x="0" y="361742"/>
                    <a:pt x="0" y="319172"/>
                  </a:cubicBezTo>
                  <a:lnTo>
                    <a:pt x="0" y="160508"/>
                  </a:lnTo>
                  <a:cubicBezTo>
                    <a:pt x="0" y="117939"/>
                    <a:pt x="16911" y="77113"/>
                    <a:pt x="47012" y="47012"/>
                  </a:cubicBezTo>
                  <a:cubicBezTo>
                    <a:pt x="77113" y="16911"/>
                    <a:pt x="117939" y="0"/>
                    <a:pt x="160508" y="0"/>
                  </a:cubicBezTo>
                  <a:close/>
                </a:path>
              </a:pathLst>
            </a:custGeom>
            <a:solidFill>
              <a:srgbClr val="EAE0FF"/>
            </a:solidFill>
          </p:spPr>
        </p:sp>
        <p:sp>
          <p:nvSpPr>
            <p:cNvPr name="TextBox 53" id="53"/>
            <p:cNvSpPr txBox="true"/>
            <p:nvPr/>
          </p:nvSpPr>
          <p:spPr>
            <a:xfrm>
              <a:off x="0" y="-47625"/>
              <a:ext cx="1432307" cy="527306"/>
            </a:xfrm>
            <a:prstGeom prst="rect">
              <a:avLst/>
            </a:prstGeom>
          </p:spPr>
          <p:txBody>
            <a:bodyPr anchor="ctr" rtlCol="false" tIns="50800" lIns="50800" bIns="50800" rIns="50800"/>
            <a:lstStyle/>
            <a:p>
              <a:pPr algn="ctr">
                <a:lnSpc>
                  <a:spcPts val="2399"/>
                </a:lnSpc>
              </a:pPr>
            </a:p>
          </p:txBody>
        </p:sp>
      </p:grpSp>
      <p:grpSp>
        <p:nvGrpSpPr>
          <p:cNvPr name="Group 54" id="54"/>
          <p:cNvGrpSpPr/>
          <p:nvPr/>
        </p:nvGrpSpPr>
        <p:grpSpPr>
          <a:xfrm rot="0">
            <a:off x="9188209" y="2806849"/>
            <a:ext cx="1774301" cy="2255527"/>
            <a:chOff x="0" y="0"/>
            <a:chExt cx="2365735" cy="3007369"/>
          </a:xfrm>
        </p:grpSpPr>
        <p:sp>
          <p:nvSpPr>
            <p:cNvPr name="AutoShape 55" id="55"/>
            <p:cNvSpPr/>
            <p:nvPr/>
          </p:nvSpPr>
          <p:spPr>
            <a:xfrm flipH="true">
              <a:off x="537876" y="408813"/>
              <a:ext cx="1796813" cy="2421107"/>
            </a:xfrm>
            <a:prstGeom prst="line">
              <a:avLst/>
            </a:prstGeom>
            <a:ln cap="flat" w="56320">
              <a:solidFill>
                <a:srgbClr val="8D9193"/>
              </a:solidFill>
              <a:prstDash val="sysDot"/>
              <a:headEnd type="none" len="sm" w="sm"/>
              <a:tailEnd type="triangle" len="med" w="lg"/>
            </a:ln>
          </p:spPr>
        </p:sp>
        <p:grpSp>
          <p:nvGrpSpPr>
            <p:cNvPr name="Group 56" id="56"/>
            <p:cNvGrpSpPr/>
            <p:nvPr/>
          </p:nvGrpSpPr>
          <p:grpSpPr>
            <a:xfrm rot="-10800000">
              <a:off x="254841" y="2579920"/>
              <a:ext cx="554258" cy="427449"/>
              <a:chOff x="0" y="0"/>
              <a:chExt cx="922188" cy="711200"/>
            </a:xfrm>
          </p:grpSpPr>
          <p:sp>
            <p:nvSpPr>
              <p:cNvPr name="Freeform 57" id="57"/>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DDA707"/>
              </a:solidFill>
              <a:ln cap="sq">
                <a:noFill/>
                <a:prstDash val="solid"/>
                <a:miter/>
              </a:ln>
            </p:spPr>
          </p:sp>
          <p:sp>
            <p:nvSpPr>
              <p:cNvPr name="TextBox 58" id="58"/>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59" id="59"/>
          <p:cNvGrpSpPr/>
          <p:nvPr/>
        </p:nvGrpSpPr>
        <p:grpSpPr>
          <a:xfrm rot="0">
            <a:off x="10940931" y="2305783"/>
            <a:ext cx="4599605" cy="1615351"/>
            <a:chOff x="0" y="0"/>
            <a:chExt cx="1365860" cy="479681"/>
          </a:xfrm>
        </p:grpSpPr>
        <p:sp>
          <p:nvSpPr>
            <p:cNvPr name="Freeform 60" id="60"/>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FFE8A3"/>
            </a:solidFill>
            <a:ln cap="rnd">
              <a:noFill/>
              <a:prstDash val="solid"/>
              <a:round/>
            </a:ln>
          </p:spPr>
        </p:sp>
        <p:sp>
          <p:nvSpPr>
            <p:cNvPr name="TextBox 61" id="61"/>
            <p:cNvSpPr txBox="true"/>
            <p:nvPr/>
          </p:nvSpPr>
          <p:spPr>
            <a:xfrm>
              <a:off x="0" y="-47625"/>
              <a:ext cx="1365860" cy="527306"/>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62" id="62"/>
          <p:cNvGrpSpPr/>
          <p:nvPr/>
        </p:nvGrpSpPr>
        <p:grpSpPr>
          <a:xfrm rot="0">
            <a:off x="11332554" y="2642694"/>
            <a:ext cx="941527" cy="941527"/>
            <a:chOff x="0" y="0"/>
            <a:chExt cx="1255370" cy="1255370"/>
          </a:xfrm>
        </p:grpSpPr>
        <p:grpSp>
          <p:nvGrpSpPr>
            <p:cNvPr name="Group 63" id="63"/>
            <p:cNvGrpSpPr/>
            <p:nvPr/>
          </p:nvGrpSpPr>
          <p:grpSpPr>
            <a:xfrm rot="0">
              <a:off x="0" y="0"/>
              <a:ext cx="1255370" cy="125537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p:spPr>
          </p:sp>
          <p:sp>
            <p:nvSpPr>
              <p:cNvPr name="TextBox 65" id="65"/>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66" id="66"/>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05</a:t>
              </a:r>
            </a:p>
          </p:txBody>
        </p:sp>
      </p:grpSp>
      <p:grpSp>
        <p:nvGrpSpPr>
          <p:cNvPr name="Group 67" id="67"/>
          <p:cNvGrpSpPr/>
          <p:nvPr/>
        </p:nvGrpSpPr>
        <p:grpSpPr>
          <a:xfrm rot="0">
            <a:off x="2669873" y="8555813"/>
            <a:ext cx="4599605" cy="1615351"/>
            <a:chOff x="0" y="0"/>
            <a:chExt cx="1365860" cy="479681"/>
          </a:xfrm>
        </p:grpSpPr>
        <p:sp>
          <p:nvSpPr>
            <p:cNvPr name="Freeform 68" id="68"/>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FFE8A3"/>
            </a:solidFill>
          </p:spPr>
        </p:sp>
        <p:sp>
          <p:nvSpPr>
            <p:cNvPr name="TextBox 69" id="69"/>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70" id="70"/>
          <p:cNvGrpSpPr/>
          <p:nvPr/>
        </p:nvGrpSpPr>
        <p:grpSpPr>
          <a:xfrm rot="0">
            <a:off x="10940931" y="8555813"/>
            <a:ext cx="4599605" cy="1615351"/>
            <a:chOff x="0" y="0"/>
            <a:chExt cx="1365860" cy="479681"/>
          </a:xfrm>
        </p:grpSpPr>
        <p:sp>
          <p:nvSpPr>
            <p:cNvPr name="Freeform 71" id="71"/>
            <p:cNvSpPr/>
            <p:nvPr/>
          </p:nvSpPr>
          <p:spPr>
            <a:xfrm flipH="false" flipV="false" rot="0">
              <a:off x="0" y="0"/>
              <a:ext cx="1365860" cy="479681"/>
            </a:xfrm>
            <a:custGeom>
              <a:avLst/>
              <a:gdLst/>
              <a:ahLst/>
              <a:cxnLst/>
              <a:rect r="r" b="b" t="t" l="l"/>
              <a:pathLst>
                <a:path h="479681" w="1365860">
                  <a:moveTo>
                    <a:pt x="168317" y="0"/>
                  </a:moveTo>
                  <a:lnTo>
                    <a:pt x="1197543" y="0"/>
                  </a:lnTo>
                  <a:cubicBezTo>
                    <a:pt x="1242183" y="0"/>
                    <a:pt x="1284995" y="17733"/>
                    <a:pt x="1316561" y="49299"/>
                  </a:cubicBezTo>
                  <a:cubicBezTo>
                    <a:pt x="1348126" y="80865"/>
                    <a:pt x="1365860" y="123677"/>
                    <a:pt x="1365860" y="168317"/>
                  </a:cubicBezTo>
                  <a:lnTo>
                    <a:pt x="1365860" y="311364"/>
                  </a:lnTo>
                  <a:cubicBezTo>
                    <a:pt x="1365860" y="356004"/>
                    <a:pt x="1348126" y="398816"/>
                    <a:pt x="1316561" y="430382"/>
                  </a:cubicBezTo>
                  <a:cubicBezTo>
                    <a:pt x="1284995" y="461948"/>
                    <a:pt x="1242183" y="479681"/>
                    <a:pt x="1197543" y="479681"/>
                  </a:cubicBezTo>
                  <a:lnTo>
                    <a:pt x="168317" y="479681"/>
                  </a:lnTo>
                  <a:cubicBezTo>
                    <a:pt x="123677" y="479681"/>
                    <a:pt x="80865" y="461948"/>
                    <a:pt x="49299" y="430382"/>
                  </a:cubicBezTo>
                  <a:cubicBezTo>
                    <a:pt x="17733" y="398816"/>
                    <a:pt x="0" y="356004"/>
                    <a:pt x="0" y="311364"/>
                  </a:cubicBezTo>
                  <a:lnTo>
                    <a:pt x="0" y="168317"/>
                  </a:lnTo>
                  <a:cubicBezTo>
                    <a:pt x="0" y="123677"/>
                    <a:pt x="17733" y="80865"/>
                    <a:pt x="49299" y="49299"/>
                  </a:cubicBezTo>
                  <a:cubicBezTo>
                    <a:pt x="80865" y="17733"/>
                    <a:pt x="123677" y="0"/>
                    <a:pt x="168317" y="0"/>
                  </a:cubicBezTo>
                  <a:close/>
                </a:path>
              </a:pathLst>
            </a:custGeom>
            <a:solidFill>
              <a:srgbClr val="EAE0FF"/>
            </a:solidFill>
          </p:spPr>
        </p:sp>
        <p:sp>
          <p:nvSpPr>
            <p:cNvPr name="TextBox 72" id="72"/>
            <p:cNvSpPr txBox="true"/>
            <p:nvPr/>
          </p:nvSpPr>
          <p:spPr>
            <a:xfrm>
              <a:off x="0" y="-47625"/>
              <a:ext cx="1365860" cy="527306"/>
            </a:xfrm>
            <a:prstGeom prst="rect">
              <a:avLst/>
            </a:prstGeom>
          </p:spPr>
          <p:txBody>
            <a:bodyPr anchor="ctr" rtlCol="false" tIns="50800" lIns="50800" bIns="50800" rIns="50800"/>
            <a:lstStyle/>
            <a:p>
              <a:pPr algn="ctr">
                <a:lnSpc>
                  <a:spcPts val="2399"/>
                </a:lnSpc>
              </a:pPr>
            </a:p>
          </p:txBody>
        </p:sp>
      </p:grpSp>
      <p:grpSp>
        <p:nvGrpSpPr>
          <p:cNvPr name="Group 73" id="73"/>
          <p:cNvGrpSpPr/>
          <p:nvPr/>
        </p:nvGrpSpPr>
        <p:grpSpPr>
          <a:xfrm rot="0">
            <a:off x="1800196" y="4726038"/>
            <a:ext cx="941527" cy="941527"/>
            <a:chOff x="0" y="0"/>
            <a:chExt cx="1255370" cy="1255370"/>
          </a:xfrm>
        </p:grpSpPr>
        <p:grpSp>
          <p:nvGrpSpPr>
            <p:cNvPr name="Group 74" id="74"/>
            <p:cNvGrpSpPr/>
            <p:nvPr/>
          </p:nvGrpSpPr>
          <p:grpSpPr>
            <a:xfrm rot="0">
              <a:off x="0" y="0"/>
              <a:ext cx="1255370" cy="1255370"/>
              <a:chOff x="0" y="0"/>
              <a:chExt cx="812800" cy="812800"/>
            </a:xfrm>
          </p:grpSpPr>
          <p:sp>
            <p:nvSpPr>
              <p:cNvPr name="Freeform 75" id="7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p:spPr>
          </p:sp>
          <p:sp>
            <p:nvSpPr>
              <p:cNvPr name="TextBox 76" id="76"/>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77" id="77"/>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02</a:t>
              </a:r>
            </a:p>
          </p:txBody>
        </p:sp>
      </p:grpSp>
      <p:grpSp>
        <p:nvGrpSpPr>
          <p:cNvPr name="Group 78" id="78"/>
          <p:cNvGrpSpPr/>
          <p:nvPr/>
        </p:nvGrpSpPr>
        <p:grpSpPr>
          <a:xfrm rot="0">
            <a:off x="12593853" y="4726038"/>
            <a:ext cx="941527" cy="941527"/>
            <a:chOff x="0" y="0"/>
            <a:chExt cx="1255370" cy="1255370"/>
          </a:xfrm>
        </p:grpSpPr>
        <p:grpSp>
          <p:nvGrpSpPr>
            <p:cNvPr name="Group 79" id="79"/>
            <p:cNvGrpSpPr/>
            <p:nvPr/>
          </p:nvGrpSpPr>
          <p:grpSpPr>
            <a:xfrm rot="0">
              <a:off x="0" y="0"/>
              <a:ext cx="1255370" cy="1255370"/>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p:spPr>
          </p:sp>
          <p:sp>
            <p:nvSpPr>
              <p:cNvPr name="TextBox 81" id="81"/>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82" id="82"/>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06</a:t>
              </a:r>
            </a:p>
          </p:txBody>
        </p:sp>
      </p:grpSp>
      <p:grpSp>
        <p:nvGrpSpPr>
          <p:cNvPr name="Group 83" id="83"/>
          <p:cNvGrpSpPr/>
          <p:nvPr/>
        </p:nvGrpSpPr>
        <p:grpSpPr>
          <a:xfrm rot="0">
            <a:off x="1800196" y="6809382"/>
            <a:ext cx="941527" cy="941527"/>
            <a:chOff x="0" y="0"/>
            <a:chExt cx="1255370" cy="1255370"/>
          </a:xfrm>
        </p:grpSpPr>
        <p:grpSp>
          <p:nvGrpSpPr>
            <p:cNvPr name="Group 84" id="84"/>
            <p:cNvGrpSpPr/>
            <p:nvPr/>
          </p:nvGrpSpPr>
          <p:grpSpPr>
            <a:xfrm rot="0">
              <a:off x="0" y="0"/>
              <a:ext cx="1255370" cy="1255370"/>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AEB6"/>
              </a:solidFill>
            </p:spPr>
          </p:sp>
          <p:sp>
            <p:nvSpPr>
              <p:cNvPr name="TextBox 86" id="86"/>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87" id="87"/>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03</a:t>
              </a:r>
            </a:p>
          </p:txBody>
        </p:sp>
      </p:grpSp>
      <p:grpSp>
        <p:nvGrpSpPr>
          <p:cNvPr name="Group 88" id="88"/>
          <p:cNvGrpSpPr/>
          <p:nvPr/>
        </p:nvGrpSpPr>
        <p:grpSpPr>
          <a:xfrm rot="0">
            <a:off x="12593853" y="6809382"/>
            <a:ext cx="941527" cy="941527"/>
            <a:chOff x="0" y="0"/>
            <a:chExt cx="1255370" cy="1255370"/>
          </a:xfrm>
        </p:grpSpPr>
        <p:grpSp>
          <p:nvGrpSpPr>
            <p:cNvPr name="Group 89" id="89"/>
            <p:cNvGrpSpPr/>
            <p:nvPr/>
          </p:nvGrpSpPr>
          <p:grpSpPr>
            <a:xfrm rot="0">
              <a:off x="0" y="0"/>
              <a:ext cx="1255370" cy="1255370"/>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p:spPr>
          </p:sp>
          <p:sp>
            <p:nvSpPr>
              <p:cNvPr name="TextBox 91" id="91"/>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92" id="92"/>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07</a:t>
              </a:r>
            </a:p>
          </p:txBody>
        </p:sp>
      </p:grpSp>
      <p:grpSp>
        <p:nvGrpSpPr>
          <p:cNvPr name="Group 93" id="93"/>
          <p:cNvGrpSpPr/>
          <p:nvPr/>
        </p:nvGrpSpPr>
        <p:grpSpPr>
          <a:xfrm rot="0">
            <a:off x="2788214" y="2617591"/>
            <a:ext cx="941527" cy="941527"/>
            <a:chOff x="0" y="0"/>
            <a:chExt cx="1255370" cy="1255370"/>
          </a:xfrm>
        </p:grpSpPr>
        <p:grpSp>
          <p:nvGrpSpPr>
            <p:cNvPr name="Group 94" id="94"/>
            <p:cNvGrpSpPr/>
            <p:nvPr/>
          </p:nvGrpSpPr>
          <p:grpSpPr>
            <a:xfrm rot="0">
              <a:off x="0" y="0"/>
              <a:ext cx="1255370" cy="1255370"/>
              <a:chOff x="0" y="0"/>
              <a:chExt cx="812800" cy="812800"/>
            </a:xfrm>
          </p:grpSpPr>
          <p:sp>
            <p:nvSpPr>
              <p:cNvPr name="Freeform 95" id="9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sp>
          <p:sp>
            <p:nvSpPr>
              <p:cNvPr name="TextBox 96" id="96"/>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97" id="97"/>
            <p:cNvSpPr txBox="true"/>
            <p:nvPr/>
          </p:nvSpPr>
          <p:spPr>
            <a:xfrm rot="0">
              <a:off x="178711" y="204570"/>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01</a:t>
              </a:r>
            </a:p>
          </p:txBody>
        </p:sp>
      </p:grpSp>
      <p:grpSp>
        <p:nvGrpSpPr>
          <p:cNvPr name="Group 98" id="98"/>
          <p:cNvGrpSpPr/>
          <p:nvPr/>
        </p:nvGrpSpPr>
        <p:grpSpPr>
          <a:xfrm rot="0">
            <a:off x="3061496" y="8892725"/>
            <a:ext cx="941527" cy="941527"/>
            <a:chOff x="0" y="0"/>
            <a:chExt cx="1255370" cy="1255370"/>
          </a:xfrm>
        </p:grpSpPr>
        <p:grpSp>
          <p:nvGrpSpPr>
            <p:cNvPr name="Group 99" id="99"/>
            <p:cNvGrpSpPr/>
            <p:nvPr/>
          </p:nvGrpSpPr>
          <p:grpSpPr>
            <a:xfrm rot="0">
              <a:off x="0" y="0"/>
              <a:ext cx="1255370" cy="1255370"/>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A707"/>
              </a:solidFill>
            </p:spPr>
          </p:sp>
          <p:sp>
            <p:nvSpPr>
              <p:cNvPr name="TextBox 101" id="101"/>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102" id="102"/>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04</a:t>
              </a:r>
            </a:p>
          </p:txBody>
        </p:sp>
      </p:grpSp>
      <p:grpSp>
        <p:nvGrpSpPr>
          <p:cNvPr name="Group 103" id="103"/>
          <p:cNvGrpSpPr/>
          <p:nvPr/>
        </p:nvGrpSpPr>
        <p:grpSpPr>
          <a:xfrm rot="0">
            <a:off x="11332554" y="8892725"/>
            <a:ext cx="941527" cy="941527"/>
            <a:chOff x="0" y="0"/>
            <a:chExt cx="1255370" cy="1255370"/>
          </a:xfrm>
        </p:grpSpPr>
        <p:grpSp>
          <p:nvGrpSpPr>
            <p:cNvPr name="Group 104" id="104"/>
            <p:cNvGrpSpPr/>
            <p:nvPr/>
          </p:nvGrpSpPr>
          <p:grpSpPr>
            <a:xfrm rot="0">
              <a:off x="0" y="0"/>
              <a:ext cx="1255370" cy="125537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366E4"/>
              </a:solidFill>
            </p:spPr>
          </p:sp>
          <p:sp>
            <p:nvSpPr>
              <p:cNvPr name="TextBox 106" id="106"/>
              <p:cNvSpPr txBox="true"/>
              <p:nvPr/>
            </p:nvSpPr>
            <p:spPr>
              <a:xfrm>
                <a:off x="76200" y="19050"/>
                <a:ext cx="660400" cy="717550"/>
              </a:xfrm>
              <a:prstGeom prst="rect">
                <a:avLst/>
              </a:prstGeom>
            </p:spPr>
            <p:txBody>
              <a:bodyPr anchor="ctr" rtlCol="false" tIns="50800" lIns="50800" bIns="50800" rIns="50800"/>
              <a:lstStyle/>
              <a:p>
                <a:pPr algn="ctr">
                  <a:lnSpc>
                    <a:spcPts val="3079"/>
                  </a:lnSpc>
                </a:pPr>
              </a:p>
            </p:txBody>
          </p:sp>
        </p:grpSp>
        <p:sp>
          <p:nvSpPr>
            <p:cNvPr name="TextBox 107" id="107"/>
            <p:cNvSpPr txBox="true"/>
            <p:nvPr/>
          </p:nvSpPr>
          <p:spPr>
            <a:xfrm rot="0">
              <a:off x="162889" y="166225"/>
              <a:ext cx="897948" cy="808398"/>
            </a:xfrm>
            <a:prstGeom prst="rect">
              <a:avLst/>
            </a:prstGeom>
          </p:spPr>
          <p:txBody>
            <a:bodyPr anchor="t" rtlCol="false" tIns="0" lIns="0" bIns="0" rIns="0">
              <a:spAutoFit/>
            </a:bodyPr>
            <a:lstStyle/>
            <a:p>
              <a:pPr algn="ctr" marL="0" indent="0" lvl="1">
                <a:lnSpc>
                  <a:spcPts val="4904"/>
                </a:lnSpc>
              </a:pPr>
              <a:r>
                <a:rPr lang="en-US" b="true" sz="3503" spc="147">
                  <a:solidFill>
                    <a:srgbClr val="FFFFFF"/>
                  </a:solidFill>
                  <a:latin typeface="Poppins Ultra-Bold"/>
                  <a:ea typeface="Poppins Ultra-Bold"/>
                  <a:cs typeface="Poppins Ultra-Bold"/>
                  <a:sym typeface="Poppins Ultra-Bold"/>
                </a:rPr>
                <a:t>08</a:t>
              </a:r>
            </a:p>
          </p:txBody>
        </p:sp>
      </p:grpSp>
      <p:grpSp>
        <p:nvGrpSpPr>
          <p:cNvPr name="Group 108" id="108"/>
          <p:cNvGrpSpPr/>
          <p:nvPr/>
        </p:nvGrpSpPr>
        <p:grpSpPr>
          <a:xfrm rot="0">
            <a:off x="5876830" y="4925523"/>
            <a:ext cx="1824690" cy="936004"/>
            <a:chOff x="0" y="0"/>
            <a:chExt cx="2432921" cy="1248005"/>
          </a:xfrm>
        </p:grpSpPr>
        <p:sp>
          <p:nvSpPr>
            <p:cNvPr name="AutoShape 109" id="109"/>
            <p:cNvSpPr/>
            <p:nvPr/>
          </p:nvSpPr>
          <p:spPr>
            <a:xfrm>
              <a:off x="21519" y="491773"/>
              <a:ext cx="2059345" cy="483427"/>
            </a:xfrm>
            <a:prstGeom prst="line">
              <a:avLst/>
            </a:prstGeom>
            <a:ln cap="flat" w="56320">
              <a:solidFill>
                <a:srgbClr val="8D9193"/>
              </a:solidFill>
              <a:prstDash val="sysDot"/>
              <a:headEnd type="none" len="sm" w="sm"/>
              <a:tailEnd type="triangle" len="med" w="lg"/>
            </a:ln>
          </p:spPr>
        </p:sp>
        <p:grpSp>
          <p:nvGrpSpPr>
            <p:cNvPr name="Group 110" id="110"/>
            <p:cNvGrpSpPr/>
            <p:nvPr/>
          </p:nvGrpSpPr>
          <p:grpSpPr>
            <a:xfrm rot="8100000">
              <a:off x="1808706" y="687195"/>
              <a:ext cx="554258" cy="427449"/>
              <a:chOff x="0" y="0"/>
              <a:chExt cx="922188" cy="711200"/>
            </a:xfrm>
          </p:grpSpPr>
          <p:sp>
            <p:nvSpPr>
              <p:cNvPr name="Freeform 111" id="111"/>
              <p:cNvSpPr/>
              <p:nvPr/>
            </p:nvSpPr>
            <p:spPr>
              <a:xfrm flipH="false" flipV="false" rot="0">
                <a:off x="75415" y="89768"/>
                <a:ext cx="771359" cy="621432"/>
              </a:xfrm>
              <a:custGeom>
                <a:avLst/>
                <a:gdLst/>
                <a:ahLst/>
                <a:cxnLst/>
                <a:rect r="r" b="b" t="t" l="l"/>
                <a:pathLst>
                  <a:path h="621432" w="771359">
                    <a:moveTo>
                      <a:pt x="475539" y="48834"/>
                    </a:moveTo>
                    <a:lnTo>
                      <a:pt x="756913" y="482830"/>
                    </a:lnTo>
                    <a:cubicBezTo>
                      <a:pt x="774811" y="510436"/>
                      <a:pt x="776173" y="545621"/>
                      <a:pt x="760464" y="574528"/>
                    </a:cubicBezTo>
                    <a:cubicBezTo>
                      <a:pt x="744754" y="603435"/>
                      <a:pt x="714490" y="621432"/>
                      <a:pt x="681590" y="621432"/>
                    </a:cubicBezTo>
                    <a:lnTo>
                      <a:pt x="89767" y="621432"/>
                    </a:lnTo>
                    <a:cubicBezTo>
                      <a:pt x="56867" y="621432"/>
                      <a:pt x="26604" y="603435"/>
                      <a:pt x="10894" y="574528"/>
                    </a:cubicBezTo>
                    <a:cubicBezTo>
                      <a:pt x="-4815" y="545621"/>
                      <a:pt x="-3453" y="510436"/>
                      <a:pt x="14445" y="482830"/>
                    </a:cubicBezTo>
                    <a:lnTo>
                      <a:pt x="295819" y="48834"/>
                    </a:lnTo>
                    <a:cubicBezTo>
                      <a:pt x="315563" y="18381"/>
                      <a:pt x="349386" y="0"/>
                      <a:pt x="385679" y="0"/>
                    </a:cubicBezTo>
                    <a:cubicBezTo>
                      <a:pt x="421972" y="0"/>
                      <a:pt x="455795" y="18381"/>
                      <a:pt x="475539" y="48834"/>
                    </a:cubicBezTo>
                    <a:close/>
                  </a:path>
                </a:pathLst>
              </a:custGeom>
              <a:solidFill>
                <a:srgbClr val="E46671"/>
              </a:solidFill>
              <a:ln cap="sq">
                <a:noFill/>
                <a:prstDash val="solid"/>
                <a:miter/>
              </a:ln>
            </p:spPr>
          </p:sp>
          <p:sp>
            <p:nvSpPr>
              <p:cNvPr name="TextBox 112" id="112"/>
              <p:cNvSpPr txBox="true"/>
              <p:nvPr/>
            </p:nvSpPr>
            <p:spPr>
              <a:xfrm>
                <a:off x="144092" y="292100"/>
                <a:ext cx="634004" cy="368300"/>
              </a:xfrm>
              <a:prstGeom prst="rect">
                <a:avLst/>
              </a:prstGeom>
            </p:spPr>
            <p:txBody>
              <a:bodyPr anchor="ctr" rtlCol="false" tIns="50800" lIns="50800" bIns="50800" rIns="50800"/>
              <a:lstStyle/>
              <a:p>
                <a:pPr algn="ctr">
                  <a:lnSpc>
                    <a:spcPts val="2756"/>
                  </a:lnSpc>
                </a:pPr>
              </a:p>
            </p:txBody>
          </p:sp>
        </p:grpSp>
      </p:grpSp>
      <p:grpSp>
        <p:nvGrpSpPr>
          <p:cNvPr name="Group 113" id="113"/>
          <p:cNvGrpSpPr/>
          <p:nvPr/>
        </p:nvGrpSpPr>
        <p:grpSpPr>
          <a:xfrm rot="0">
            <a:off x="7469834" y="5618074"/>
            <a:ext cx="3133564" cy="1543050"/>
            <a:chOff x="0" y="0"/>
            <a:chExt cx="825301" cy="406400"/>
          </a:xfrm>
        </p:grpSpPr>
        <p:sp>
          <p:nvSpPr>
            <p:cNvPr name="Freeform 114" id="114"/>
            <p:cNvSpPr/>
            <p:nvPr/>
          </p:nvSpPr>
          <p:spPr>
            <a:xfrm flipH="false" flipV="false" rot="0">
              <a:off x="0" y="0"/>
              <a:ext cx="825301" cy="406400"/>
            </a:xfrm>
            <a:custGeom>
              <a:avLst/>
              <a:gdLst/>
              <a:ahLst/>
              <a:cxnLst/>
              <a:rect r="r" b="b" t="t" l="l"/>
              <a:pathLst>
                <a:path h="406400" w="825301">
                  <a:moveTo>
                    <a:pt x="622101" y="0"/>
                  </a:moveTo>
                  <a:cubicBezTo>
                    <a:pt x="734325" y="0"/>
                    <a:pt x="825301" y="90976"/>
                    <a:pt x="825301" y="203200"/>
                  </a:cubicBezTo>
                  <a:cubicBezTo>
                    <a:pt x="825301" y="315424"/>
                    <a:pt x="734325" y="406400"/>
                    <a:pt x="62210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000000"/>
              </a:solidFill>
              <a:prstDash val="solid"/>
              <a:miter/>
            </a:ln>
          </p:spPr>
        </p:sp>
        <p:sp>
          <p:nvSpPr>
            <p:cNvPr name="TextBox 115" id="115"/>
            <p:cNvSpPr txBox="true"/>
            <p:nvPr/>
          </p:nvSpPr>
          <p:spPr>
            <a:xfrm>
              <a:off x="0" y="-47625"/>
              <a:ext cx="825301" cy="454025"/>
            </a:xfrm>
            <a:prstGeom prst="rect">
              <a:avLst/>
            </a:prstGeom>
          </p:spPr>
          <p:txBody>
            <a:bodyPr anchor="ctr" rtlCol="false" tIns="50800" lIns="50800" bIns="50800" rIns="50800"/>
            <a:lstStyle/>
            <a:p>
              <a:pPr algn="ctr">
                <a:lnSpc>
                  <a:spcPts val="2399"/>
                </a:lnSpc>
              </a:pPr>
            </a:p>
          </p:txBody>
        </p:sp>
      </p:grpSp>
      <p:grpSp>
        <p:nvGrpSpPr>
          <p:cNvPr name="Group 116" id="116"/>
          <p:cNvGrpSpPr/>
          <p:nvPr/>
        </p:nvGrpSpPr>
        <p:grpSpPr>
          <a:xfrm rot="0">
            <a:off x="7527685" y="5695741"/>
            <a:ext cx="1387715" cy="1387715"/>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6483" t="0" r="-28805" b="0"/>
              </a:stretch>
            </a:blipFill>
            <a:ln cap="sq">
              <a:noFill/>
              <a:prstDash val="solid"/>
              <a:miter/>
            </a:ln>
          </p:spPr>
        </p:sp>
      </p:grpSp>
      <p:grpSp>
        <p:nvGrpSpPr>
          <p:cNvPr name="Group 118" id="118"/>
          <p:cNvGrpSpPr/>
          <p:nvPr/>
        </p:nvGrpSpPr>
        <p:grpSpPr>
          <a:xfrm rot="0">
            <a:off x="9144000" y="5695741"/>
            <a:ext cx="1387715" cy="1387715"/>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a:ln cap="sq">
              <a:noFill/>
              <a:prstDash val="solid"/>
              <a:miter/>
            </a:ln>
          </p:spPr>
        </p:sp>
      </p:grpSp>
      <p:sp>
        <p:nvSpPr>
          <p:cNvPr name="TextBox 120" id="120"/>
          <p:cNvSpPr txBox="true"/>
          <p:nvPr/>
        </p:nvSpPr>
        <p:spPr>
          <a:xfrm rot="0">
            <a:off x="4550290" y="407680"/>
            <a:ext cx="11908914"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MOBILE APP DEVELOPMENT</a:t>
            </a:r>
          </a:p>
        </p:txBody>
      </p:sp>
      <p:sp>
        <p:nvSpPr>
          <p:cNvPr name="TextBox 121" id="121"/>
          <p:cNvSpPr txBox="true"/>
          <p:nvPr/>
        </p:nvSpPr>
        <p:spPr>
          <a:xfrm rot="0">
            <a:off x="2839917" y="4519549"/>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Unified Entry Point</a:t>
            </a:r>
          </a:p>
        </p:txBody>
      </p:sp>
      <p:sp>
        <p:nvSpPr>
          <p:cNvPr name="TextBox 122" id="122"/>
          <p:cNvSpPr txBox="true"/>
          <p:nvPr/>
        </p:nvSpPr>
        <p:spPr>
          <a:xfrm rot="0">
            <a:off x="13633574" y="4519549"/>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Parcel Processing</a:t>
            </a:r>
          </a:p>
        </p:txBody>
      </p:sp>
      <p:sp>
        <p:nvSpPr>
          <p:cNvPr name="TextBox 123" id="123"/>
          <p:cNvSpPr txBox="true"/>
          <p:nvPr/>
        </p:nvSpPr>
        <p:spPr>
          <a:xfrm rot="0">
            <a:off x="2839917" y="4861922"/>
            <a:ext cx="2925690" cy="10594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Single </a:t>
            </a:r>
            <a:r>
              <a:rPr lang="en-US" sz="1441">
                <a:solidFill>
                  <a:srgbClr val="000000"/>
                </a:solidFill>
                <a:latin typeface="Poppins"/>
                <a:ea typeface="Poppins"/>
                <a:cs typeface="Poppins"/>
                <a:sym typeface="Poppins"/>
              </a:rPr>
              <a:t>LoginScreen handles both authentication and registration with a toggle for "Sign Up" or "Login".</a:t>
            </a:r>
          </a:p>
        </p:txBody>
      </p:sp>
      <p:sp>
        <p:nvSpPr>
          <p:cNvPr name="TextBox 124" id="124"/>
          <p:cNvSpPr txBox="true"/>
          <p:nvPr/>
        </p:nvSpPr>
        <p:spPr>
          <a:xfrm rot="0">
            <a:off x="13633574" y="4861922"/>
            <a:ext cx="2925690" cy="10594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C</a:t>
            </a:r>
            <a:r>
              <a:rPr lang="en-US" sz="1441">
                <a:solidFill>
                  <a:srgbClr val="000000"/>
                </a:solidFill>
                <a:latin typeface="Poppins"/>
                <a:ea typeface="Poppins"/>
                <a:cs typeface="Poppins"/>
                <a:sym typeface="Poppins"/>
              </a:rPr>
              <a:t>ourier module auto-generates a unique OTP and Barcode for every new parcel delivery.</a:t>
            </a:r>
          </a:p>
        </p:txBody>
      </p:sp>
      <p:sp>
        <p:nvSpPr>
          <p:cNvPr name="TextBox 125" id="125"/>
          <p:cNvSpPr txBox="true"/>
          <p:nvPr/>
        </p:nvSpPr>
        <p:spPr>
          <a:xfrm rot="0">
            <a:off x="2839917" y="6602893"/>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Rol</a:t>
            </a:r>
            <a:r>
              <a:rPr lang="en-US" b="true" sz="1773">
                <a:solidFill>
                  <a:srgbClr val="000000"/>
                </a:solidFill>
                <a:latin typeface="Poppins Ultra-Bold"/>
                <a:ea typeface="Poppins Ultra-Bold"/>
                <a:cs typeface="Poppins Ultra-Bold"/>
                <a:sym typeface="Poppins Ultra-Bold"/>
              </a:rPr>
              <a:t>e-Based Logic</a:t>
            </a:r>
          </a:p>
        </p:txBody>
      </p:sp>
      <p:sp>
        <p:nvSpPr>
          <p:cNvPr name="TextBox 126" id="126"/>
          <p:cNvSpPr txBox="true"/>
          <p:nvPr/>
        </p:nvSpPr>
        <p:spPr>
          <a:xfrm rot="0">
            <a:off x="13633574" y="6602893"/>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Du</a:t>
            </a:r>
            <a:r>
              <a:rPr lang="en-US" b="true" sz="1773">
                <a:solidFill>
                  <a:srgbClr val="000000"/>
                </a:solidFill>
                <a:latin typeface="Poppins Ultra-Bold"/>
                <a:ea typeface="Poppins Ultra-Bold"/>
                <a:cs typeface="Poppins Ultra-Bold"/>
                <a:sym typeface="Poppins Ultra-Bold"/>
              </a:rPr>
              <a:t>al-Input System</a:t>
            </a:r>
          </a:p>
        </p:txBody>
      </p:sp>
      <p:sp>
        <p:nvSpPr>
          <p:cNvPr name="TextBox 127" id="127"/>
          <p:cNvSpPr txBox="true"/>
          <p:nvPr/>
        </p:nvSpPr>
        <p:spPr>
          <a:xfrm rot="0">
            <a:off x="2839917" y="6945265"/>
            <a:ext cx="2925690" cy="7927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I</a:t>
            </a:r>
            <a:r>
              <a:rPr lang="en-US" sz="1441">
                <a:solidFill>
                  <a:srgbClr val="000000"/>
                </a:solidFill>
                <a:latin typeface="Poppins"/>
                <a:ea typeface="Poppins"/>
                <a:cs typeface="Poppins"/>
                <a:sym typeface="Poppins"/>
              </a:rPr>
              <a:t>mplements distinct navigation paths for Students (pickup) and Couriers (delivery) upon login.</a:t>
            </a:r>
          </a:p>
        </p:txBody>
      </p:sp>
      <p:sp>
        <p:nvSpPr>
          <p:cNvPr name="TextBox 128" id="128"/>
          <p:cNvSpPr txBox="true"/>
          <p:nvPr/>
        </p:nvSpPr>
        <p:spPr>
          <a:xfrm rot="0">
            <a:off x="13633574" y="6945265"/>
            <a:ext cx="2925690" cy="7927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C</a:t>
            </a:r>
            <a:r>
              <a:rPr lang="en-US" sz="1441">
                <a:solidFill>
                  <a:srgbClr val="000000"/>
                </a:solidFill>
                <a:latin typeface="Poppins"/>
                <a:ea typeface="Poppins"/>
                <a:cs typeface="Poppins"/>
                <a:sym typeface="Poppins"/>
              </a:rPr>
              <a:t>ouriers can input recipient details manually or via QR Scanning for efficiency.</a:t>
            </a:r>
          </a:p>
        </p:txBody>
      </p:sp>
      <p:sp>
        <p:nvSpPr>
          <p:cNvPr name="TextBox 129" id="129"/>
          <p:cNvSpPr txBox="true"/>
          <p:nvPr/>
        </p:nvSpPr>
        <p:spPr>
          <a:xfrm rot="0">
            <a:off x="3825842" y="2436206"/>
            <a:ext cx="3350846"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D</a:t>
            </a:r>
            <a:r>
              <a:rPr lang="en-US" b="true" sz="1773">
                <a:solidFill>
                  <a:srgbClr val="000000"/>
                </a:solidFill>
                <a:latin typeface="Poppins Ultra-Bold"/>
                <a:ea typeface="Poppins Ultra-Bold"/>
                <a:cs typeface="Poppins Ultra-Bold"/>
                <a:sym typeface="Poppins Ultra-Bold"/>
              </a:rPr>
              <a:t>evelopment Environment</a:t>
            </a:r>
          </a:p>
        </p:txBody>
      </p:sp>
      <p:sp>
        <p:nvSpPr>
          <p:cNvPr name="TextBox 130" id="130"/>
          <p:cNvSpPr txBox="true"/>
          <p:nvPr/>
        </p:nvSpPr>
        <p:spPr>
          <a:xfrm rot="0">
            <a:off x="12372275" y="2436206"/>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IoT</a:t>
            </a:r>
            <a:r>
              <a:rPr lang="en-US" b="true" sz="1773">
                <a:solidFill>
                  <a:srgbClr val="000000"/>
                </a:solidFill>
                <a:latin typeface="Poppins Ultra-Bold"/>
                <a:ea typeface="Poppins Ultra-Bold"/>
                <a:cs typeface="Poppins Ultra-Bold"/>
                <a:sym typeface="Poppins Ultra-Bold"/>
              </a:rPr>
              <a:t> Communication</a:t>
            </a:r>
          </a:p>
        </p:txBody>
      </p:sp>
      <p:sp>
        <p:nvSpPr>
          <p:cNvPr name="TextBox 131" id="131"/>
          <p:cNvSpPr txBox="true"/>
          <p:nvPr/>
        </p:nvSpPr>
        <p:spPr>
          <a:xfrm rot="0">
            <a:off x="3825842" y="2720029"/>
            <a:ext cx="2925690" cy="10594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B</a:t>
            </a:r>
            <a:r>
              <a:rPr lang="en-US" sz="1441">
                <a:solidFill>
                  <a:srgbClr val="000000"/>
                </a:solidFill>
                <a:latin typeface="Poppins"/>
                <a:ea typeface="Poppins"/>
                <a:cs typeface="Poppins"/>
                <a:sym typeface="Poppins"/>
              </a:rPr>
              <a:t>uilt using the Flutter framework and coded in VS Code for cross-platform compatibility.</a:t>
            </a:r>
          </a:p>
        </p:txBody>
      </p:sp>
      <p:sp>
        <p:nvSpPr>
          <p:cNvPr name="TextBox 132" id="132"/>
          <p:cNvSpPr txBox="true"/>
          <p:nvPr/>
        </p:nvSpPr>
        <p:spPr>
          <a:xfrm rot="0">
            <a:off x="12372275" y="2778578"/>
            <a:ext cx="2925690" cy="7927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ESP32S</a:t>
            </a:r>
            <a:r>
              <a:rPr lang="en-US" sz="1441">
                <a:solidFill>
                  <a:srgbClr val="000000"/>
                </a:solidFill>
                <a:latin typeface="Poppins"/>
                <a:ea typeface="Poppins"/>
                <a:cs typeface="Poppins"/>
                <a:sym typeface="Poppins"/>
              </a:rPr>
              <a:t>ervice class manages HTTP requests to send OTPs and check locker status.</a:t>
            </a:r>
          </a:p>
        </p:txBody>
      </p:sp>
      <p:sp>
        <p:nvSpPr>
          <p:cNvPr name="TextBox 133" id="133"/>
          <p:cNvSpPr txBox="true"/>
          <p:nvPr/>
        </p:nvSpPr>
        <p:spPr>
          <a:xfrm rot="0">
            <a:off x="4101216" y="8686236"/>
            <a:ext cx="2925690"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Dashb</a:t>
            </a:r>
            <a:r>
              <a:rPr lang="en-US" b="true" sz="1773">
                <a:solidFill>
                  <a:srgbClr val="000000"/>
                </a:solidFill>
                <a:latin typeface="Poppins Ultra-Bold"/>
                <a:ea typeface="Poppins Ultra-Bold"/>
                <a:cs typeface="Poppins Ultra-Bold"/>
                <a:sym typeface="Poppins Ultra-Bold"/>
              </a:rPr>
              <a:t>oard Architecture</a:t>
            </a:r>
          </a:p>
        </p:txBody>
      </p:sp>
      <p:sp>
        <p:nvSpPr>
          <p:cNvPr name="TextBox 134" id="134"/>
          <p:cNvSpPr txBox="true"/>
          <p:nvPr/>
        </p:nvSpPr>
        <p:spPr>
          <a:xfrm rot="0">
            <a:off x="12372275" y="8686236"/>
            <a:ext cx="2700882" cy="315145"/>
          </a:xfrm>
          <a:prstGeom prst="rect">
            <a:avLst/>
          </a:prstGeom>
        </p:spPr>
        <p:txBody>
          <a:bodyPr anchor="t" rtlCol="false" tIns="0" lIns="0" bIns="0" rIns="0">
            <a:spAutoFit/>
          </a:bodyPr>
          <a:lstStyle/>
          <a:p>
            <a:pPr algn="l" marL="0" indent="0" lvl="0">
              <a:lnSpc>
                <a:spcPts val="2483"/>
              </a:lnSpc>
              <a:spcBef>
                <a:spcPct val="0"/>
              </a:spcBef>
            </a:pPr>
            <a:r>
              <a:rPr lang="en-US" b="true" sz="1773">
                <a:solidFill>
                  <a:srgbClr val="000000"/>
                </a:solidFill>
                <a:latin typeface="Poppins Ultra-Bold"/>
                <a:ea typeface="Poppins Ultra-Bold"/>
                <a:cs typeface="Poppins Ultra-Bold"/>
                <a:sym typeface="Poppins Ultra-Bold"/>
              </a:rPr>
              <a:t>Ve</a:t>
            </a:r>
            <a:r>
              <a:rPr lang="en-US" b="true" sz="1773">
                <a:solidFill>
                  <a:srgbClr val="000000"/>
                </a:solidFill>
                <a:latin typeface="Poppins Ultra-Bold"/>
                <a:ea typeface="Poppins Ultra-Bold"/>
                <a:cs typeface="Poppins Ultra-Bold"/>
                <a:sym typeface="Poppins Ultra-Bold"/>
              </a:rPr>
              <a:t>rification Logic</a:t>
            </a:r>
          </a:p>
        </p:txBody>
      </p:sp>
      <p:sp>
        <p:nvSpPr>
          <p:cNvPr name="TextBox 135" id="135"/>
          <p:cNvSpPr txBox="true"/>
          <p:nvPr/>
        </p:nvSpPr>
        <p:spPr>
          <a:xfrm rot="0">
            <a:off x="4101216" y="9028609"/>
            <a:ext cx="2925690" cy="10594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Us</a:t>
            </a:r>
            <a:r>
              <a:rPr lang="en-US" sz="1441">
                <a:solidFill>
                  <a:srgbClr val="000000"/>
                </a:solidFill>
                <a:latin typeface="Poppins"/>
                <a:ea typeface="Poppins"/>
                <a:cs typeface="Poppins"/>
                <a:sym typeface="Poppins"/>
              </a:rPr>
              <a:t>es TabBarController to separate active tasks (Delivery/Pickup) from completed History.</a:t>
            </a:r>
          </a:p>
        </p:txBody>
      </p:sp>
      <p:sp>
        <p:nvSpPr>
          <p:cNvPr name="TextBox 136" id="136"/>
          <p:cNvSpPr txBox="true"/>
          <p:nvPr/>
        </p:nvSpPr>
        <p:spPr>
          <a:xfrm rot="0">
            <a:off x="12372275" y="9028609"/>
            <a:ext cx="2925690" cy="1059497"/>
          </a:xfrm>
          <a:prstGeom prst="rect">
            <a:avLst/>
          </a:prstGeom>
        </p:spPr>
        <p:txBody>
          <a:bodyPr anchor="t" rtlCol="false" tIns="0" lIns="0" bIns="0" rIns="0">
            <a:spAutoFit/>
          </a:bodyPr>
          <a:lstStyle/>
          <a:p>
            <a:pPr algn="l" marL="0" indent="0" lvl="0">
              <a:lnSpc>
                <a:spcPts val="2162"/>
              </a:lnSpc>
            </a:pPr>
            <a:r>
              <a:rPr lang="en-US" sz="1441">
                <a:solidFill>
                  <a:srgbClr val="000000"/>
                </a:solidFill>
                <a:latin typeface="Poppins"/>
                <a:ea typeface="Poppins"/>
                <a:cs typeface="Poppins"/>
                <a:sym typeface="Poppins"/>
              </a:rPr>
              <a:t>Stud</a:t>
            </a:r>
            <a:r>
              <a:rPr lang="en-US" sz="1441">
                <a:solidFill>
                  <a:srgbClr val="000000"/>
                </a:solidFill>
                <a:latin typeface="Poppins"/>
                <a:ea typeface="Poppins"/>
                <a:cs typeface="Poppins"/>
                <a:sym typeface="Poppins"/>
              </a:rPr>
              <a:t>ent app verifies collection by scanning the parcel's barcode, updating the status to "Collected".</a:t>
            </a:r>
          </a:p>
        </p:txBody>
      </p:sp>
      <p:sp>
        <p:nvSpPr>
          <p:cNvPr name="AutoShape 137" id="137"/>
          <p:cNvSpPr/>
          <p:nvPr/>
        </p:nvSpPr>
        <p:spPr>
          <a:xfrm>
            <a:off x="9036616" y="5618074"/>
            <a:ext cx="0" cy="1543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9" id="9"/>
          <p:cNvGrpSpPr/>
          <p:nvPr/>
        </p:nvGrpSpPr>
        <p:grpSpPr>
          <a:xfrm rot="-8100000">
            <a:off x="4140657" y="9799918"/>
            <a:ext cx="5852582" cy="2011043"/>
            <a:chOff x="0" y="0"/>
            <a:chExt cx="1453291" cy="499374"/>
          </a:xfrm>
        </p:grpSpPr>
        <p:sp>
          <p:nvSpPr>
            <p:cNvPr name="Freeform 10" id="10"/>
            <p:cNvSpPr/>
            <p:nvPr/>
          </p:nvSpPr>
          <p:spPr>
            <a:xfrm flipH="false" flipV="false" rot="0">
              <a:off x="0" y="0"/>
              <a:ext cx="1453291" cy="499374"/>
            </a:xfrm>
            <a:custGeom>
              <a:avLst/>
              <a:gdLst/>
              <a:ahLst/>
              <a:cxnLst/>
              <a:rect r="r" b="b" t="t" l="l"/>
              <a:pathLst>
                <a:path h="499374" w="1453291">
                  <a:moveTo>
                    <a:pt x="1250091" y="0"/>
                  </a:moveTo>
                  <a:lnTo>
                    <a:pt x="0" y="0"/>
                  </a:lnTo>
                  <a:lnTo>
                    <a:pt x="0" y="499374"/>
                  </a:lnTo>
                  <a:lnTo>
                    <a:pt x="1250091" y="499374"/>
                  </a:lnTo>
                  <a:lnTo>
                    <a:pt x="1453291" y="249687"/>
                  </a:lnTo>
                  <a:lnTo>
                    <a:pt x="1250091" y="0"/>
                  </a:lnTo>
                  <a:close/>
                </a:path>
              </a:pathLst>
            </a:custGeom>
            <a:solidFill>
              <a:srgbClr val="EE312F"/>
            </a:solidFill>
          </p:spPr>
        </p:sp>
        <p:sp>
          <p:nvSpPr>
            <p:cNvPr name="TextBox 11" id="11"/>
            <p:cNvSpPr txBox="true"/>
            <p:nvPr/>
          </p:nvSpPr>
          <p:spPr>
            <a:xfrm>
              <a:off x="0" y="-66675"/>
              <a:ext cx="1338991" cy="566049"/>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5400000">
            <a:off x="6589670" y="8595493"/>
            <a:ext cx="5123797" cy="2011043"/>
            <a:chOff x="0" y="0"/>
            <a:chExt cx="1272322" cy="499374"/>
          </a:xfrm>
        </p:grpSpPr>
        <p:sp>
          <p:nvSpPr>
            <p:cNvPr name="Freeform 13" id="13"/>
            <p:cNvSpPr/>
            <p:nvPr/>
          </p:nvSpPr>
          <p:spPr>
            <a:xfrm flipH="false" flipV="false" rot="0">
              <a:off x="0" y="0"/>
              <a:ext cx="1272322" cy="499374"/>
            </a:xfrm>
            <a:custGeom>
              <a:avLst/>
              <a:gdLst/>
              <a:ahLst/>
              <a:cxnLst/>
              <a:rect r="r" b="b" t="t" l="l"/>
              <a:pathLst>
                <a:path h="499374" w="1272322">
                  <a:moveTo>
                    <a:pt x="1069122" y="0"/>
                  </a:moveTo>
                  <a:lnTo>
                    <a:pt x="0" y="0"/>
                  </a:lnTo>
                  <a:lnTo>
                    <a:pt x="0" y="499374"/>
                  </a:lnTo>
                  <a:lnTo>
                    <a:pt x="1069122" y="499374"/>
                  </a:lnTo>
                  <a:lnTo>
                    <a:pt x="1272322" y="249687"/>
                  </a:lnTo>
                  <a:lnTo>
                    <a:pt x="1069122" y="0"/>
                  </a:lnTo>
                  <a:close/>
                </a:path>
              </a:pathLst>
            </a:custGeom>
            <a:solidFill>
              <a:srgbClr val="FDB924"/>
            </a:solidFill>
          </p:spPr>
        </p:sp>
        <p:sp>
          <p:nvSpPr>
            <p:cNvPr name="TextBox 14" id="14"/>
            <p:cNvSpPr txBox="true"/>
            <p:nvPr/>
          </p:nvSpPr>
          <p:spPr>
            <a:xfrm>
              <a:off x="0" y="-66675"/>
              <a:ext cx="1158022" cy="566049"/>
            </a:xfrm>
            <a:prstGeom prst="rect">
              <a:avLst/>
            </a:prstGeom>
          </p:spPr>
          <p:txBody>
            <a:bodyPr anchor="ctr" rtlCol="false" tIns="50800" lIns="50800" bIns="50800" rIns="50800"/>
            <a:lstStyle/>
            <a:p>
              <a:pPr algn="ctr">
                <a:lnSpc>
                  <a:spcPts val="2800"/>
                </a:lnSpc>
              </a:pPr>
            </a:p>
          </p:txBody>
        </p:sp>
      </p:grpSp>
      <p:grpSp>
        <p:nvGrpSpPr>
          <p:cNvPr name="Group 15" id="15"/>
          <p:cNvGrpSpPr/>
          <p:nvPr/>
        </p:nvGrpSpPr>
        <p:grpSpPr>
          <a:xfrm rot="-2700000">
            <a:off x="8309898" y="9799918"/>
            <a:ext cx="5852582" cy="2011043"/>
            <a:chOff x="0" y="0"/>
            <a:chExt cx="1453291" cy="499374"/>
          </a:xfrm>
        </p:grpSpPr>
        <p:sp>
          <p:nvSpPr>
            <p:cNvPr name="Freeform 16" id="16"/>
            <p:cNvSpPr/>
            <p:nvPr/>
          </p:nvSpPr>
          <p:spPr>
            <a:xfrm flipH="false" flipV="false" rot="0">
              <a:off x="0" y="0"/>
              <a:ext cx="1453291" cy="499374"/>
            </a:xfrm>
            <a:custGeom>
              <a:avLst/>
              <a:gdLst/>
              <a:ahLst/>
              <a:cxnLst/>
              <a:rect r="r" b="b" t="t" l="l"/>
              <a:pathLst>
                <a:path h="499374" w="1453291">
                  <a:moveTo>
                    <a:pt x="1250091" y="0"/>
                  </a:moveTo>
                  <a:lnTo>
                    <a:pt x="0" y="0"/>
                  </a:lnTo>
                  <a:lnTo>
                    <a:pt x="0" y="499374"/>
                  </a:lnTo>
                  <a:lnTo>
                    <a:pt x="1250091" y="499374"/>
                  </a:lnTo>
                  <a:lnTo>
                    <a:pt x="1453291" y="249687"/>
                  </a:lnTo>
                  <a:lnTo>
                    <a:pt x="1250091" y="0"/>
                  </a:lnTo>
                  <a:close/>
                </a:path>
              </a:pathLst>
            </a:custGeom>
            <a:solidFill>
              <a:srgbClr val="BFD730"/>
            </a:solidFill>
          </p:spPr>
        </p:sp>
        <p:sp>
          <p:nvSpPr>
            <p:cNvPr name="TextBox 17" id="17"/>
            <p:cNvSpPr txBox="true"/>
            <p:nvPr/>
          </p:nvSpPr>
          <p:spPr>
            <a:xfrm>
              <a:off x="0" y="-66675"/>
              <a:ext cx="1338991" cy="566049"/>
            </a:xfrm>
            <a:prstGeom prst="rect">
              <a:avLst/>
            </a:prstGeom>
          </p:spPr>
          <p:txBody>
            <a:bodyPr anchor="ctr" rtlCol="false" tIns="50800" lIns="50800" bIns="50800" rIns="50800"/>
            <a:lstStyle/>
            <a:p>
              <a:pPr algn="ctr">
                <a:lnSpc>
                  <a:spcPts val="2800"/>
                </a:lnSpc>
              </a:pPr>
            </a:p>
          </p:txBody>
        </p:sp>
      </p:grpSp>
      <p:sp>
        <p:nvSpPr>
          <p:cNvPr name="Freeform 18" id="18"/>
          <p:cNvSpPr/>
          <p:nvPr/>
        </p:nvSpPr>
        <p:spPr>
          <a:xfrm flipH="false" flipV="false" rot="0">
            <a:off x="8056474" y="2666102"/>
            <a:ext cx="2173467" cy="2173467"/>
          </a:xfrm>
          <a:custGeom>
            <a:avLst/>
            <a:gdLst/>
            <a:ahLst/>
            <a:cxnLst/>
            <a:rect r="r" b="b" t="t" l="l"/>
            <a:pathLst>
              <a:path h="2173467" w="2173467">
                <a:moveTo>
                  <a:pt x="0" y="0"/>
                </a:moveTo>
                <a:lnTo>
                  <a:pt x="2173466" y="0"/>
                </a:lnTo>
                <a:lnTo>
                  <a:pt x="2173466" y="2173467"/>
                </a:lnTo>
                <a:lnTo>
                  <a:pt x="0" y="2173467"/>
                </a:lnTo>
                <a:lnTo>
                  <a:pt x="0" y="0"/>
                </a:lnTo>
                <a:close/>
              </a:path>
            </a:pathLst>
          </a:custGeom>
          <a:blipFill>
            <a:blip r:embed="rId4"/>
            <a:stretch>
              <a:fillRect l="0" t="0" r="0" b="0"/>
            </a:stretch>
          </a:blipFill>
        </p:spPr>
      </p:sp>
      <p:sp>
        <p:nvSpPr>
          <p:cNvPr name="Freeform 19" id="19"/>
          <p:cNvSpPr/>
          <p:nvPr/>
        </p:nvSpPr>
        <p:spPr>
          <a:xfrm flipH="false" flipV="false" rot="0">
            <a:off x="8591458" y="7659545"/>
            <a:ext cx="1103497" cy="1103497"/>
          </a:xfrm>
          <a:custGeom>
            <a:avLst/>
            <a:gdLst/>
            <a:ahLst/>
            <a:cxnLst/>
            <a:rect r="r" b="b" t="t" l="l"/>
            <a:pathLst>
              <a:path h="1103497" w="1103497">
                <a:moveTo>
                  <a:pt x="0" y="0"/>
                </a:moveTo>
                <a:lnTo>
                  <a:pt x="1103498" y="0"/>
                </a:lnTo>
                <a:lnTo>
                  <a:pt x="1103498" y="1103498"/>
                </a:lnTo>
                <a:lnTo>
                  <a:pt x="0" y="1103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2133482" y="8900263"/>
            <a:ext cx="1028700" cy="1028700"/>
          </a:xfrm>
          <a:custGeom>
            <a:avLst/>
            <a:gdLst/>
            <a:ahLst/>
            <a:cxnLst/>
            <a:rect r="r" b="b" t="t" l="l"/>
            <a:pathLst>
              <a:path h="1028700" w="1028700">
                <a:moveTo>
                  <a:pt x="0" y="0"/>
                </a:moveTo>
                <a:lnTo>
                  <a:pt x="1028700" y="0"/>
                </a:lnTo>
                <a:lnTo>
                  <a:pt x="1028700" y="1028700"/>
                </a:lnTo>
                <a:lnTo>
                  <a:pt x="0" y="10287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5126845" y="8900263"/>
            <a:ext cx="1140255" cy="1140255"/>
          </a:xfrm>
          <a:custGeom>
            <a:avLst/>
            <a:gdLst/>
            <a:ahLst/>
            <a:cxnLst/>
            <a:rect r="r" b="b" t="t" l="l"/>
            <a:pathLst>
              <a:path h="1140255" w="1140255">
                <a:moveTo>
                  <a:pt x="0" y="0"/>
                </a:moveTo>
                <a:lnTo>
                  <a:pt x="1140255" y="0"/>
                </a:lnTo>
                <a:lnTo>
                  <a:pt x="1140255" y="1140255"/>
                </a:lnTo>
                <a:lnTo>
                  <a:pt x="0" y="11402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4550290" y="407680"/>
            <a:ext cx="10303594"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DATABASE INTEGRATION</a:t>
            </a:r>
          </a:p>
        </p:txBody>
      </p:sp>
      <p:sp>
        <p:nvSpPr>
          <p:cNvPr name="TextBox 23" id="23"/>
          <p:cNvSpPr txBox="true"/>
          <p:nvPr/>
        </p:nvSpPr>
        <p:spPr>
          <a:xfrm rot="0">
            <a:off x="13162182" y="6868970"/>
            <a:ext cx="2296296" cy="406727"/>
          </a:xfrm>
          <a:prstGeom prst="rect">
            <a:avLst/>
          </a:prstGeom>
        </p:spPr>
        <p:txBody>
          <a:bodyPr anchor="t" rtlCol="false" tIns="0" lIns="0" bIns="0" rIns="0">
            <a:spAutoFit/>
          </a:bodyPr>
          <a:lstStyle/>
          <a:p>
            <a:pPr algn="ctr">
              <a:lnSpc>
                <a:spcPts val="2934"/>
              </a:lnSpc>
            </a:pPr>
            <a:r>
              <a:rPr lang="en-US" b="true" sz="2551">
                <a:solidFill>
                  <a:srgbClr val="041F60"/>
                </a:solidFill>
                <a:latin typeface="Poppins Semi-Bold"/>
                <a:ea typeface="Poppins Semi-Bold"/>
                <a:cs typeface="Poppins Semi-Bold"/>
                <a:sym typeface="Poppins Semi-Bold"/>
              </a:rPr>
              <a:t>Struc</a:t>
            </a:r>
            <a:r>
              <a:rPr lang="en-US" b="true" sz="2551">
                <a:solidFill>
                  <a:srgbClr val="041F60"/>
                </a:solidFill>
                <a:latin typeface="Poppins Semi-Bold"/>
                <a:ea typeface="Poppins Semi-Bold"/>
                <a:cs typeface="Poppins Semi-Bold"/>
                <a:sym typeface="Poppins Semi-Bold"/>
              </a:rPr>
              <a:t>ture</a:t>
            </a:r>
          </a:p>
        </p:txBody>
      </p:sp>
      <p:sp>
        <p:nvSpPr>
          <p:cNvPr name="TextBox 24" id="24"/>
          <p:cNvSpPr txBox="true"/>
          <p:nvPr/>
        </p:nvSpPr>
        <p:spPr>
          <a:xfrm rot="0">
            <a:off x="2873060" y="6826227"/>
            <a:ext cx="2017252" cy="406727"/>
          </a:xfrm>
          <a:prstGeom prst="rect">
            <a:avLst/>
          </a:prstGeom>
        </p:spPr>
        <p:txBody>
          <a:bodyPr anchor="t" rtlCol="false" tIns="0" lIns="0" bIns="0" rIns="0">
            <a:spAutoFit/>
          </a:bodyPr>
          <a:lstStyle/>
          <a:p>
            <a:pPr algn="ctr">
              <a:lnSpc>
                <a:spcPts val="2934"/>
              </a:lnSpc>
            </a:pPr>
            <a:r>
              <a:rPr lang="en-US" b="true" sz="2551">
                <a:solidFill>
                  <a:srgbClr val="041F60"/>
                </a:solidFill>
                <a:latin typeface="Poppins Semi-Bold"/>
                <a:ea typeface="Poppins Semi-Bold"/>
                <a:cs typeface="Poppins Semi-Bold"/>
                <a:sym typeface="Poppins Semi-Bold"/>
              </a:rPr>
              <a:t>Sync</a:t>
            </a:r>
            <a:r>
              <a:rPr lang="en-US" b="true" sz="2551">
                <a:solidFill>
                  <a:srgbClr val="041F60"/>
                </a:solidFill>
                <a:latin typeface="Poppins Semi-Bold"/>
                <a:ea typeface="Poppins Semi-Bold"/>
                <a:cs typeface="Poppins Semi-Bold"/>
                <a:sym typeface="Poppins Semi-Bold"/>
              </a:rPr>
              <a:t>ing</a:t>
            </a:r>
          </a:p>
        </p:txBody>
      </p:sp>
      <p:sp>
        <p:nvSpPr>
          <p:cNvPr name="TextBox 25" id="25"/>
          <p:cNvSpPr txBox="true"/>
          <p:nvPr/>
        </p:nvSpPr>
        <p:spPr>
          <a:xfrm rot="0">
            <a:off x="6902750" y="5514246"/>
            <a:ext cx="4497638" cy="1373774"/>
          </a:xfrm>
          <a:prstGeom prst="rect">
            <a:avLst/>
          </a:prstGeom>
        </p:spPr>
        <p:txBody>
          <a:bodyPr anchor="t" rtlCol="false" tIns="0" lIns="0" bIns="0" rIns="0">
            <a:spAutoFit/>
          </a:bodyPr>
          <a:lstStyle/>
          <a:p>
            <a:pPr algn="ctr">
              <a:lnSpc>
                <a:spcPts val="3664"/>
              </a:lnSpc>
            </a:pPr>
            <a:r>
              <a:rPr lang="en-US" sz="2442">
                <a:solidFill>
                  <a:srgbClr val="000000"/>
                </a:solidFill>
                <a:latin typeface="Poppins"/>
                <a:ea typeface="Poppins"/>
                <a:cs typeface="Poppins"/>
                <a:sym typeface="Poppins"/>
              </a:rPr>
              <a:t>Integrated Supabase for real-time</a:t>
            </a:r>
            <a:r>
              <a:rPr lang="en-US" sz="2442">
                <a:solidFill>
                  <a:srgbClr val="000000"/>
                </a:solidFill>
                <a:latin typeface="Poppins"/>
                <a:ea typeface="Poppins"/>
                <a:cs typeface="Poppins"/>
                <a:sym typeface="Poppins"/>
              </a:rPr>
              <a:t> PostgreSQL database management</a:t>
            </a:r>
          </a:p>
        </p:txBody>
      </p:sp>
      <p:sp>
        <p:nvSpPr>
          <p:cNvPr name="TextBox 26" id="26"/>
          <p:cNvSpPr txBox="true"/>
          <p:nvPr/>
        </p:nvSpPr>
        <p:spPr>
          <a:xfrm rot="0">
            <a:off x="12836631" y="7180447"/>
            <a:ext cx="2947397" cy="1830974"/>
          </a:xfrm>
          <a:prstGeom prst="rect">
            <a:avLst/>
          </a:prstGeom>
        </p:spPr>
        <p:txBody>
          <a:bodyPr anchor="t" rtlCol="false" tIns="0" lIns="0" bIns="0" rIns="0">
            <a:spAutoFit/>
          </a:bodyPr>
          <a:lstStyle/>
          <a:p>
            <a:pPr algn="ctr">
              <a:lnSpc>
                <a:spcPts val="3664"/>
              </a:lnSpc>
            </a:pPr>
            <a:r>
              <a:rPr lang="en-US" sz="2442">
                <a:solidFill>
                  <a:srgbClr val="000000"/>
                </a:solidFill>
                <a:latin typeface="Poppins"/>
                <a:ea typeface="Poppins"/>
                <a:cs typeface="Poppins"/>
                <a:sym typeface="Poppins"/>
              </a:rPr>
              <a:t>Organized relational table</a:t>
            </a:r>
            <a:r>
              <a:rPr lang="en-US" sz="2442">
                <a:solidFill>
                  <a:srgbClr val="000000"/>
                </a:solidFill>
                <a:latin typeface="Poppins"/>
                <a:ea typeface="Poppins"/>
                <a:cs typeface="Poppins"/>
                <a:sym typeface="Poppins"/>
              </a:rPr>
              <a:t>s for Users, Parcels, and Lockers.</a:t>
            </a:r>
          </a:p>
        </p:txBody>
      </p:sp>
      <p:sp>
        <p:nvSpPr>
          <p:cNvPr name="TextBox 27" id="27"/>
          <p:cNvSpPr txBox="true"/>
          <p:nvPr/>
        </p:nvSpPr>
        <p:spPr>
          <a:xfrm rot="0">
            <a:off x="2299471" y="7180447"/>
            <a:ext cx="3164431" cy="1830974"/>
          </a:xfrm>
          <a:prstGeom prst="rect">
            <a:avLst/>
          </a:prstGeom>
        </p:spPr>
        <p:txBody>
          <a:bodyPr anchor="t" rtlCol="false" tIns="0" lIns="0" bIns="0" rIns="0">
            <a:spAutoFit/>
          </a:bodyPr>
          <a:lstStyle/>
          <a:p>
            <a:pPr algn="ctr">
              <a:lnSpc>
                <a:spcPts val="3664"/>
              </a:lnSpc>
            </a:pPr>
            <a:r>
              <a:rPr lang="en-US" sz="2442">
                <a:solidFill>
                  <a:srgbClr val="000000"/>
                </a:solidFill>
                <a:latin typeface="Poppins"/>
                <a:ea typeface="Poppins"/>
                <a:cs typeface="Poppins"/>
                <a:sym typeface="Poppins"/>
              </a:rPr>
              <a:t>Enabled real-time synchronization for instant</a:t>
            </a:r>
            <a:r>
              <a:rPr lang="en-US" sz="2442">
                <a:solidFill>
                  <a:srgbClr val="000000"/>
                </a:solidFill>
                <a:latin typeface="Poppins"/>
                <a:ea typeface="Poppins"/>
                <a:cs typeface="Poppins"/>
                <a:sym typeface="Poppins"/>
              </a:rPr>
              <a:t> parcel status updates.</a:t>
            </a:r>
          </a:p>
        </p:txBody>
      </p:sp>
      <p:sp>
        <p:nvSpPr>
          <p:cNvPr name="TextBox 28" id="28"/>
          <p:cNvSpPr txBox="true"/>
          <p:nvPr/>
        </p:nvSpPr>
        <p:spPr>
          <a:xfrm rot="0">
            <a:off x="4766468" y="1944180"/>
            <a:ext cx="8753477" cy="618857"/>
          </a:xfrm>
          <a:prstGeom prst="rect">
            <a:avLst/>
          </a:prstGeom>
        </p:spPr>
        <p:txBody>
          <a:bodyPr anchor="t" rtlCol="false" tIns="0" lIns="0" bIns="0" rIns="0">
            <a:spAutoFit/>
          </a:bodyPr>
          <a:lstStyle/>
          <a:p>
            <a:pPr algn="ctr">
              <a:lnSpc>
                <a:spcPts val="4591"/>
              </a:lnSpc>
            </a:pPr>
            <a:r>
              <a:rPr lang="en-US" b="true" sz="3703">
                <a:solidFill>
                  <a:srgbClr val="041F60"/>
                </a:solidFill>
                <a:latin typeface="Poppins Bold"/>
                <a:ea typeface="Poppins Bold"/>
                <a:cs typeface="Poppins Bold"/>
                <a:sym typeface="Poppins Bold"/>
              </a:rPr>
              <a:t>Supabase</a:t>
            </a:r>
          </a:p>
        </p:txBody>
      </p:sp>
      <p:sp>
        <p:nvSpPr>
          <p:cNvPr name="TextBox 29" id="29"/>
          <p:cNvSpPr txBox="true"/>
          <p:nvPr/>
        </p:nvSpPr>
        <p:spPr>
          <a:xfrm rot="0">
            <a:off x="8142942" y="5186694"/>
            <a:ext cx="2017252" cy="406727"/>
          </a:xfrm>
          <a:prstGeom prst="rect">
            <a:avLst/>
          </a:prstGeom>
        </p:spPr>
        <p:txBody>
          <a:bodyPr anchor="t" rtlCol="false" tIns="0" lIns="0" bIns="0" rIns="0">
            <a:spAutoFit/>
          </a:bodyPr>
          <a:lstStyle/>
          <a:p>
            <a:pPr algn="ctr">
              <a:lnSpc>
                <a:spcPts val="2934"/>
              </a:lnSpc>
            </a:pPr>
            <a:r>
              <a:rPr lang="en-US" b="true" sz="2551">
                <a:solidFill>
                  <a:srgbClr val="041F60"/>
                </a:solidFill>
                <a:latin typeface="Poppins Semi-Bold"/>
                <a:ea typeface="Poppins Semi-Bold"/>
                <a:cs typeface="Poppins Semi-Bold"/>
                <a:sym typeface="Poppins Semi-Bold"/>
              </a:rPr>
              <a:t>B</a:t>
            </a:r>
            <a:r>
              <a:rPr lang="en-US" b="true" sz="2551">
                <a:solidFill>
                  <a:srgbClr val="041F60"/>
                </a:solidFill>
                <a:latin typeface="Poppins Semi-Bold"/>
                <a:ea typeface="Poppins Semi-Bold"/>
                <a:cs typeface="Poppins Semi-Bold"/>
                <a:sym typeface="Poppins Semi-Bold"/>
              </a:rPr>
              <a:t>ackend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413369" y="3780165"/>
            <a:ext cx="10218646" cy="2517120"/>
          </a:xfrm>
          <a:prstGeom prst="rect">
            <a:avLst/>
          </a:prstGeom>
        </p:spPr>
        <p:txBody>
          <a:bodyPr anchor="t" rtlCol="false" tIns="0" lIns="0" bIns="0" rIns="0">
            <a:spAutoFit/>
          </a:bodyPr>
          <a:lstStyle/>
          <a:p>
            <a:pPr algn="l">
              <a:lnSpc>
                <a:spcPts val="9492"/>
              </a:lnSpc>
              <a:spcBef>
                <a:spcPct val="0"/>
              </a:spcBef>
            </a:pPr>
            <a:r>
              <a:rPr lang="en-US" b="true" sz="7301" spc="613">
                <a:solidFill>
                  <a:srgbClr val="000000"/>
                </a:solidFill>
                <a:latin typeface="Times New Roman MT Bold"/>
                <a:ea typeface="Times New Roman MT Bold"/>
                <a:cs typeface="Times New Roman MT Bold"/>
                <a:sym typeface="Times New Roman MT Bold"/>
              </a:rPr>
              <a:t>RESULTS &amp; DISCUSSION</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TextBox 8" id="8"/>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AGENDA</a:t>
            </a:r>
          </a:p>
        </p:txBody>
      </p:sp>
      <p:grpSp>
        <p:nvGrpSpPr>
          <p:cNvPr name="Group 9" id="9"/>
          <p:cNvGrpSpPr/>
          <p:nvPr/>
        </p:nvGrpSpPr>
        <p:grpSpPr>
          <a:xfrm rot="0">
            <a:off x="1536719" y="2316976"/>
            <a:ext cx="8598371" cy="1064690"/>
            <a:chOff x="0" y="0"/>
            <a:chExt cx="11464494" cy="1419587"/>
          </a:xfrm>
        </p:grpSpPr>
        <p:sp>
          <p:nvSpPr>
            <p:cNvPr name="TextBox 10" id="10"/>
            <p:cNvSpPr txBox="true"/>
            <p:nvPr/>
          </p:nvSpPr>
          <p:spPr>
            <a:xfrm rot="0">
              <a:off x="0" y="-209550"/>
              <a:ext cx="1668205" cy="1629137"/>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03</a:t>
              </a:r>
            </a:p>
          </p:txBody>
        </p:sp>
        <p:sp>
          <p:nvSpPr>
            <p:cNvPr name="TextBox 11" id="11"/>
            <p:cNvSpPr txBox="true"/>
            <p:nvPr/>
          </p:nvSpPr>
          <p:spPr>
            <a:xfrm rot="0">
              <a:off x="2423379" y="-43350"/>
              <a:ext cx="9041115" cy="1382463"/>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3" action="ppaction://hlinksldjump"/>
                </a:rPr>
                <a:t>Introduction</a:t>
              </a:r>
            </a:p>
          </p:txBody>
        </p:sp>
      </p:grpSp>
      <p:sp>
        <p:nvSpPr>
          <p:cNvPr name="TextBox 12" id="12"/>
          <p:cNvSpPr txBox="true"/>
          <p:nvPr/>
        </p:nvSpPr>
        <p:spPr>
          <a:xfrm rot="0">
            <a:off x="1536719" y="3747344"/>
            <a:ext cx="1349911"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08</a:t>
            </a:r>
          </a:p>
        </p:txBody>
      </p:sp>
      <p:sp>
        <p:nvSpPr>
          <p:cNvPr name="TextBox 13" id="13"/>
          <p:cNvSpPr txBox="true"/>
          <p:nvPr/>
        </p:nvSpPr>
        <p:spPr>
          <a:xfrm rot="0">
            <a:off x="3309041" y="3890752"/>
            <a:ext cx="7501366" cy="1073148"/>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4" action="ppaction://hlinksldjump"/>
              </a:rPr>
              <a:t>Literature Review</a:t>
            </a:r>
          </a:p>
        </p:txBody>
      </p:sp>
      <p:sp>
        <p:nvSpPr>
          <p:cNvPr name="TextBox 14" id="14"/>
          <p:cNvSpPr txBox="true"/>
          <p:nvPr/>
        </p:nvSpPr>
        <p:spPr>
          <a:xfrm rot="0">
            <a:off x="1712126" y="5393059"/>
            <a:ext cx="1010977"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14</a:t>
            </a:r>
          </a:p>
        </p:txBody>
      </p:sp>
      <p:sp>
        <p:nvSpPr>
          <p:cNvPr name="TextBox 15" id="15"/>
          <p:cNvSpPr txBox="true"/>
          <p:nvPr/>
        </p:nvSpPr>
        <p:spPr>
          <a:xfrm rot="0">
            <a:off x="3354253" y="5539140"/>
            <a:ext cx="7741543" cy="1067803"/>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5" action="ppaction://hlinksldjump"/>
              </a:rPr>
              <a:t>Methodology</a:t>
            </a:r>
          </a:p>
        </p:txBody>
      </p:sp>
      <p:sp>
        <p:nvSpPr>
          <p:cNvPr name="TextBox 16" id="16"/>
          <p:cNvSpPr txBox="true"/>
          <p:nvPr/>
        </p:nvSpPr>
        <p:spPr>
          <a:xfrm rot="0">
            <a:off x="1536719" y="8678691"/>
            <a:ext cx="1281176"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21</a:t>
            </a:r>
          </a:p>
        </p:txBody>
      </p:sp>
      <p:sp>
        <p:nvSpPr>
          <p:cNvPr name="TextBox 17" id="17"/>
          <p:cNvSpPr txBox="true"/>
          <p:nvPr/>
        </p:nvSpPr>
        <p:spPr>
          <a:xfrm rot="0">
            <a:off x="3357407" y="8822100"/>
            <a:ext cx="11897129" cy="1073148"/>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6" action="ppaction://hlinksldjump"/>
              </a:rPr>
              <a:t>Conclusion &amp; Future Works</a:t>
            </a:r>
          </a:p>
        </p:txBody>
      </p:sp>
      <p:sp>
        <p:nvSpPr>
          <p:cNvPr name="Freeform 18" id="1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7"/>
            <a:stretch>
              <a:fillRect l="0" t="0" r="0" b="0"/>
            </a:stretch>
          </a:blipFill>
        </p:spPr>
      </p:sp>
      <p:sp>
        <p:nvSpPr>
          <p:cNvPr name="TextBox 19" id="19"/>
          <p:cNvSpPr txBox="true"/>
          <p:nvPr/>
        </p:nvSpPr>
        <p:spPr>
          <a:xfrm rot="0">
            <a:off x="1712126" y="7035875"/>
            <a:ext cx="1010977"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14</a:t>
            </a:r>
          </a:p>
        </p:txBody>
      </p:sp>
      <p:sp>
        <p:nvSpPr>
          <p:cNvPr name="TextBox 20" id="20"/>
          <p:cNvSpPr txBox="true"/>
          <p:nvPr/>
        </p:nvSpPr>
        <p:spPr>
          <a:xfrm rot="0">
            <a:off x="3354253" y="7179284"/>
            <a:ext cx="9953801" cy="1073148"/>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8" action="ppaction://hlinksldjump"/>
              </a:rPr>
              <a:t>Result &amp; Discussion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4754884" y="3056762"/>
            <a:ext cx="8778232" cy="6201538"/>
            <a:chOff x="0" y="0"/>
            <a:chExt cx="1251169" cy="883910"/>
          </a:xfrm>
        </p:grpSpPr>
        <p:sp>
          <p:nvSpPr>
            <p:cNvPr name="Freeform 10" id="10"/>
            <p:cNvSpPr/>
            <p:nvPr/>
          </p:nvSpPr>
          <p:spPr>
            <a:xfrm flipH="false" flipV="false" rot="0">
              <a:off x="0" y="0"/>
              <a:ext cx="1251169" cy="883910"/>
            </a:xfrm>
            <a:custGeom>
              <a:avLst/>
              <a:gdLst/>
              <a:ahLst/>
              <a:cxnLst/>
              <a:rect r="r" b="b" t="t" l="l"/>
              <a:pathLst>
                <a:path h="883910" w="1251169">
                  <a:moveTo>
                    <a:pt x="20285" y="0"/>
                  </a:moveTo>
                  <a:lnTo>
                    <a:pt x="1230884" y="0"/>
                  </a:lnTo>
                  <a:cubicBezTo>
                    <a:pt x="1242087" y="0"/>
                    <a:pt x="1251169" y="9082"/>
                    <a:pt x="1251169" y="20285"/>
                  </a:cubicBezTo>
                  <a:lnTo>
                    <a:pt x="1251169" y="863626"/>
                  </a:lnTo>
                  <a:cubicBezTo>
                    <a:pt x="1251169" y="874828"/>
                    <a:pt x="1242087" y="883910"/>
                    <a:pt x="1230884" y="883910"/>
                  </a:cubicBezTo>
                  <a:lnTo>
                    <a:pt x="20285" y="883910"/>
                  </a:lnTo>
                  <a:cubicBezTo>
                    <a:pt x="14905" y="883910"/>
                    <a:pt x="9745" y="881773"/>
                    <a:pt x="5941" y="877969"/>
                  </a:cubicBezTo>
                  <a:cubicBezTo>
                    <a:pt x="2137" y="874165"/>
                    <a:pt x="0" y="869005"/>
                    <a:pt x="0" y="863626"/>
                  </a:cubicBezTo>
                  <a:lnTo>
                    <a:pt x="0" y="20285"/>
                  </a:lnTo>
                  <a:cubicBezTo>
                    <a:pt x="0" y="14905"/>
                    <a:pt x="2137" y="9745"/>
                    <a:pt x="5941" y="5941"/>
                  </a:cubicBezTo>
                  <a:cubicBezTo>
                    <a:pt x="9745" y="2137"/>
                    <a:pt x="14905" y="0"/>
                    <a:pt x="20285" y="0"/>
                  </a:cubicBezTo>
                  <a:close/>
                </a:path>
              </a:pathLst>
            </a:custGeom>
            <a:blipFill>
              <a:blip r:embed="rId3"/>
              <a:stretch>
                <a:fillRect l="-12730" t="-19315" r="-12269" b="-13386"/>
              </a:stretch>
            </a:blipFill>
            <a:ln w="76200" cap="rnd">
              <a:solidFill>
                <a:srgbClr val="BFECAC"/>
              </a:solidFill>
              <a:prstDash val="solid"/>
              <a:round/>
            </a:ln>
          </p:spPr>
        </p:sp>
      </p:grpSp>
      <p:sp>
        <p:nvSpPr>
          <p:cNvPr name="TextBox 11" id="11"/>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LOCKER PROTOTYPE</a:t>
            </a:r>
          </a:p>
        </p:txBody>
      </p:sp>
      <p:sp>
        <p:nvSpPr>
          <p:cNvPr name="TextBox 12" id="12"/>
          <p:cNvSpPr txBox="true"/>
          <p:nvPr/>
        </p:nvSpPr>
        <p:spPr>
          <a:xfrm rot="0">
            <a:off x="14078717" y="3374334"/>
            <a:ext cx="3974122" cy="624637"/>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LCD</a:t>
            </a:r>
          </a:p>
        </p:txBody>
      </p:sp>
      <p:sp>
        <p:nvSpPr>
          <p:cNvPr name="TextBox 13" id="13"/>
          <p:cNvSpPr txBox="true"/>
          <p:nvPr/>
        </p:nvSpPr>
        <p:spPr>
          <a:xfrm rot="0">
            <a:off x="14078717" y="8388948"/>
            <a:ext cx="3974122" cy="624637"/>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Keypad</a:t>
            </a:r>
          </a:p>
        </p:txBody>
      </p:sp>
      <p:sp>
        <p:nvSpPr>
          <p:cNvPr name="TextBox 14" id="14"/>
          <p:cNvSpPr txBox="true"/>
          <p:nvPr/>
        </p:nvSpPr>
        <p:spPr>
          <a:xfrm rot="0">
            <a:off x="15507400" y="5532496"/>
            <a:ext cx="1751900" cy="624637"/>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LEDs</a:t>
            </a:r>
          </a:p>
        </p:txBody>
      </p:sp>
      <p:sp>
        <p:nvSpPr>
          <p:cNvPr name="AutoShape 15" id="15"/>
          <p:cNvSpPr/>
          <p:nvPr/>
        </p:nvSpPr>
        <p:spPr>
          <a:xfrm flipV="true">
            <a:off x="12963050" y="3998971"/>
            <a:ext cx="3102728" cy="805973"/>
          </a:xfrm>
          <a:prstGeom prst="line">
            <a:avLst/>
          </a:prstGeom>
          <a:ln cap="flat" w="38100">
            <a:solidFill>
              <a:srgbClr val="000000"/>
            </a:solidFill>
            <a:prstDash val="solid"/>
            <a:headEnd type="none" len="sm" w="sm"/>
            <a:tailEnd type="triangle" len="med" w="lg"/>
          </a:ln>
        </p:spPr>
      </p:sp>
      <p:sp>
        <p:nvSpPr>
          <p:cNvPr name="AutoShape 16" id="16"/>
          <p:cNvSpPr/>
          <p:nvPr/>
        </p:nvSpPr>
        <p:spPr>
          <a:xfrm flipV="true">
            <a:off x="12515799" y="5892440"/>
            <a:ext cx="2991601" cy="398"/>
          </a:xfrm>
          <a:prstGeom prst="line">
            <a:avLst/>
          </a:prstGeom>
          <a:ln cap="flat" w="38100">
            <a:solidFill>
              <a:srgbClr val="000000"/>
            </a:solidFill>
            <a:prstDash val="solid"/>
            <a:headEnd type="none" len="sm" w="sm"/>
            <a:tailEnd type="triangle" len="med" w="lg"/>
          </a:ln>
        </p:spPr>
      </p:sp>
      <p:sp>
        <p:nvSpPr>
          <p:cNvPr name="AutoShape 17" id="17"/>
          <p:cNvSpPr/>
          <p:nvPr/>
        </p:nvSpPr>
        <p:spPr>
          <a:xfrm>
            <a:off x="13293922" y="7557401"/>
            <a:ext cx="2771857" cy="926797"/>
          </a:xfrm>
          <a:prstGeom prst="line">
            <a:avLst/>
          </a:prstGeom>
          <a:ln cap="flat" w="38100">
            <a:solidFill>
              <a:srgbClr val="000000"/>
            </a:solidFill>
            <a:prstDash val="solid"/>
            <a:headEnd type="none" len="sm" w="sm"/>
            <a:tailEnd type="triangle" len="med" w="lg"/>
          </a:ln>
        </p:spPr>
      </p:sp>
      <p:sp>
        <p:nvSpPr>
          <p:cNvPr name="TextBox 18" id="18"/>
          <p:cNvSpPr txBox="true"/>
          <p:nvPr/>
        </p:nvSpPr>
        <p:spPr>
          <a:xfrm rot="0">
            <a:off x="576168" y="8344079"/>
            <a:ext cx="3974122" cy="1243762"/>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Door and handle</a:t>
            </a:r>
          </a:p>
        </p:txBody>
      </p:sp>
      <p:sp>
        <p:nvSpPr>
          <p:cNvPr name="AutoShape 19" id="19"/>
          <p:cNvSpPr/>
          <p:nvPr/>
        </p:nvSpPr>
        <p:spPr>
          <a:xfrm flipH="true">
            <a:off x="2563229" y="6510499"/>
            <a:ext cx="7154828" cy="1928830"/>
          </a:xfrm>
          <a:prstGeom prst="line">
            <a:avLst/>
          </a:prstGeom>
          <a:ln cap="flat" w="38100">
            <a:solidFill>
              <a:srgbClr val="000000"/>
            </a:solidFill>
            <a:prstDash val="solid"/>
            <a:headEnd type="none" len="sm" w="sm"/>
            <a:tailEnd type="triangle" len="med" w="lg"/>
          </a:ln>
        </p:spPr>
      </p:sp>
      <p:sp>
        <p:nvSpPr>
          <p:cNvPr name="TextBox 20" id="20"/>
          <p:cNvSpPr txBox="true"/>
          <p:nvPr/>
        </p:nvSpPr>
        <p:spPr>
          <a:xfrm rot="0">
            <a:off x="576168" y="5532496"/>
            <a:ext cx="1751900" cy="1243762"/>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Servo Motor</a:t>
            </a:r>
          </a:p>
        </p:txBody>
      </p:sp>
      <p:sp>
        <p:nvSpPr>
          <p:cNvPr name="AutoShape 21" id="21"/>
          <p:cNvSpPr/>
          <p:nvPr/>
        </p:nvSpPr>
        <p:spPr>
          <a:xfrm flipH="true">
            <a:off x="2441405" y="5892440"/>
            <a:ext cx="8163093" cy="230615"/>
          </a:xfrm>
          <a:prstGeom prst="line">
            <a:avLst/>
          </a:prstGeom>
          <a:ln cap="flat" w="38100">
            <a:solidFill>
              <a:srgbClr val="000000"/>
            </a:solidFill>
            <a:prstDash val="sysDash"/>
            <a:headEnd type="none" len="sm" w="sm"/>
            <a:tailEnd type="triangle" len="med" w="lg"/>
          </a:ln>
        </p:spPr>
      </p:sp>
      <p:sp>
        <p:nvSpPr>
          <p:cNvPr name="TextBox 22" id="22"/>
          <p:cNvSpPr txBox="true"/>
          <p:nvPr/>
        </p:nvSpPr>
        <p:spPr>
          <a:xfrm rot="0">
            <a:off x="100582" y="3639028"/>
            <a:ext cx="3974122" cy="624637"/>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ESP32</a:t>
            </a:r>
          </a:p>
        </p:txBody>
      </p:sp>
      <p:sp>
        <p:nvSpPr>
          <p:cNvPr name="AutoShape 23" id="23"/>
          <p:cNvSpPr/>
          <p:nvPr/>
        </p:nvSpPr>
        <p:spPr>
          <a:xfrm flipH="true" flipV="true">
            <a:off x="2087643" y="4263665"/>
            <a:ext cx="8516854" cy="879835"/>
          </a:xfrm>
          <a:prstGeom prst="line">
            <a:avLst/>
          </a:prstGeom>
          <a:ln cap="flat" w="38100">
            <a:solidFill>
              <a:srgbClr val="000000"/>
            </a:solidFill>
            <a:prstDash val="sysDash"/>
            <a:headEnd type="none" len="sm" w="sm"/>
            <a:tailEnd type="triangle" len="med" w="lg"/>
          </a:ln>
        </p:spPr>
      </p:sp>
      <p:sp>
        <p:nvSpPr>
          <p:cNvPr name="TextBox 24" id="24"/>
          <p:cNvSpPr txBox="true"/>
          <p:nvPr/>
        </p:nvSpPr>
        <p:spPr>
          <a:xfrm rot="0">
            <a:off x="15507400" y="2432125"/>
            <a:ext cx="2304633" cy="624637"/>
          </a:xfrm>
          <a:prstGeom prst="rect">
            <a:avLst/>
          </a:prstGeom>
        </p:spPr>
        <p:txBody>
          <a:bodyPr anchor="t" rtlCol="false" tIns="0" lIns="0" bIns="0" rIns="0">
            <a:spAutoFit/>
          </a:bodyPr>
          <a:lstStyle/>
          <a:p>
            <a:pPr algn="ctr">
              <a:lnSpc>
                <a:spcPts val="4946"/>
              </a:lnSpc>
              <a:spcBef>
                <a:spcPct val="0"/>
              </a:spcBef>
            </a:pPr>
            <a:r>
              <a:rPr lang="en-US" b="true" sz="3532" spc="113">
                <a:solidFill>
                  <a:srgbClr val="000000"/>
                </a:solidFill>
                <a:latin typeface="Poppins Bold"/>
                <a:ea typeface="Poppins Bold"/>
                <a:cs typeface="Poppins Bold"/>
                <a:sym typeface="Poppins Bold"/>
              </a:rPr>
              <a:t>Buzzer</a:t>
            </a:r>
          </a:p>
        </p:txBody>
      </p:sp>
      <p:sp>
        <p:nvSpPr>
          <p:cNvPr name="AutoShape 25" id="25"/>
          <p:cNvSpPr/>
          <p:nvPr/>
        </p:nvSpPr>
        <p:spPr>
          <a:xfrm flipV="true">
            <a:off x="12176866" y="2792069"/>
            <a:ext cx="3330534" cy="1206902"/>
          </a:xfrm>
          <a:prstGeom prst="line">
            <a:avLst/>
          </a:prstGeom>
          <a:ln cap="flat" w="38100">
            <a:solidFill>
              <a:srgbClr val="000000"/>
            </a:solidFill>
            <a:prstDash val="sysDash"/>
            <a:headEnd type="none" len="sm" w="sm"/>
            <a:tailEnd type="triangle" len="med" w="lg"/>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1597183" y="2316976"/>
            <a:ext cx="7805093" cy="2919739"/>
            <a:chOff x="0" y="0"/>
            <a:chExt cx="2055662" cy="768985"/>
          </a:xfrm>
        </p:grpSpPr>
        <p:sp>
          <p:nvSpPr>
            <p:cNvPr name="Freeform 10" id="10"/>
            <p:cNvSpPr/>
            <p:nvPr/>
          </p:nvSpPr>
          <p:spPr>
            <a:xfrm flipH="false" flipV="false" rot="0">
              <a:off x="0" y="0"/>
              <a:ext cx="2055662" cy="768985"/>
            </a:xfrm>
            <a:custGeom>
              <a:avLst/>
              <a:gdLst/>
              <a:ahLst/>
              <a:cxnLst/>
              <a:rect r="r" b="b" t="t" l="l"/>
              <a:pathLst>
                <a:path h="768985" w="2055662">
                  <a:moveTo>
                    <a:pt x="50587" y="0"/>
                  </a:moveTo>
                  <a:lnTo>
                    <a:pt x="2005075" y="0"/>
                  </a:lnTo>
                  <a:cubicBezTo>
                    <a:pt x="2018492" y="0"/>
                    <a:pt x="2031359" y="5330"/>
                    <a:pt x="2040846" y="14817"/>
                  </a:cubicBezTo>
                  <a:cubicBezTo>
                    <a:pt x="2050333" y="24304"/>
                    <a:pt x="2055662" y="37171"/>
                    <a:pt x="2055662" y="50587"/>
                  </a:cubicBezTo>
                  <a:lnTo>
                    <a:pt x="2055662" y="718398"/>
                  </a:lnTo>
                  <a:cubicBezTo>
                    <a:pt x="2055662" y="746336"/>
                    <a:pt x="2033014" y="768985"/>
                    <a:pt x="2005075" y="768985"/>
                  </a:cubicBezTo>
                  <a:lnTo>
                    <a:pt x="50587" y="768985"/>
                  </a:lnTo>
                  <a:cubicBezTo>
                    <a:pt x="22649" y="768985"/>
                    <a:pt x="0" y="746336"/>
                    <a:pt x="0" y="718398"/>
                  </a:cubicBezTo>
                  <a:lnTo>
                    <a:pt x="0" y="50587"/>
                  </a:lnTo>
                  <a:cubicBezTo>
                    <a:pt x="0" y="22649"/>
                    <a:pt x="22649" y="0"/>
                    <a:pt x="50587" y="0"/>
                  </a:cubicBezTo>
                  <a:close/>
                </a:path>
              </a:pathLst>
            </a:custGeom>
            <a:solidFill>
              <a:srgbClr val="FFDA68"/>
            </a:solidFill>
          </p:spPr>
        </p:sp>
        <p:sp>
          <p:nvSpPr>
            <p:cNvPr name="TextBox 11" id="11"/>
            <p:cNvSpPr txBox="true"/>
            <p:nvPr/>
          </p:nvSpPr>
          <p:spPr>
            <a:xfrm>
              <a:off x="0" y="-66675"/>
              <a:ext cx="2055662" cy="835660"/>
            </a:xfrm>
            <a:prstGeom prst="rect">
              <a:avLst/>
            </a:prstGeom>
          </p:spPr>
          <p:txBody>
            <a:bodyPr anchor="ctr" rtlCol="false" tIns="50800" lIns="50800" bIns="50800" rIns="50800"/>
            <a:lstStyle/>
            <a:p>
              <a:pPr algn="ctr">
                <a:lnSpc>
                  <a:spcPts val="3499"/>
                </a:lnSpc>
              </a:pPr>
            </a:p>
          </p:txBody>
        </p:sp>
      </p:grpSp>
      <p:grpSp>
        <p:nvGrpSpPr>
          <p:cNvPr name="Group 12" id="12"/>
          <p:cNvGrpSpPr/>
          <p:nvPr/>
        </p:nvGrpSpPr>
        <p:grpSpPr>
          <a:xfrm rot="0">
            <a:off x="1923063" y="2982364"/>
            <a:ext cx="2138612" cy="1540528"/>
            <a:chOff x="0" y="0"/>
            <a:chExt cx="812800" cy="585493"/>
          </a:xfrm>
        </p:grpSpPr>
        <p:sp>
          <p:nvSpPr>
            <p:cNvPr name="Freeform 13" id="13"/>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3"/>
              <a:stretch>
                <a:fillRect l="0" t="-2058" r="0" b="-2058"/>
              </a:stretch>
            </a:blipFill>
          </p:spPr>
        </p:sp>
      </p:grpSp>
      <p:grpSp>
        <p:nvGrpSpPr>
          <p:cNvPr name="Group 14" id="14"/>
          <p:cNvGrpSpPr/>
          <p:nvPr/>
        </p:nvGrpSpPr>
        <p:grpSpPr>
          <a:xfrm rot="0">
            <a:off x="4395852" y="2982364"/>
            <a:ext cx="2138612" cy="1540528"/>
            <a:chOff x="0" y="0"/>
            <a:chExt cx="812800" cy="585493"/>
          </a:xfrm>
        </p:grpSpPr>
        <p:sp>
          <p:nvSpPr>
            <p:cNvPr name="Freeform 15" id="15"/>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4"/>
              <a:stretch>
                <a:fillRect l="0" t="-2058" r="0" b="-2058"/>
              </a:stretch>
            </a:blipFill>
          </p:spPr>
        </p:sp>
      </p:grpSp>
      <p:grpSp>
        <p:nvGrpSpPr>
          <p:cNvPr name="Group 16" id="16"/>
          <p:cNvGrpSpPr/>
          <p:nvPr/>
        </p:nvGrpSpPr>
        <p:grpSpPr>
          <a:xfrm rot="0">
            <a:off x="6867839" y="2982364"/>
            <a:ext cx="2138612" cy="1540528"/>
            <a:chOff x="0" y="0"/>
            <a:chExt cx="812800" cy="585493"/>
          </a:xfrm>
        </p:grpSpPr>
        <p:sp>
          <p:nvSpPr>
            <p:cNvPr name="Freeform 17" id="17"/>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5"/>
              <a:stretch>
                <a:fillRect l="0" t="-2058" r="0" b="-2058"/>
              </a:stretch>
            </a:blipFill>
          </p:spPr>
        </p:sp>
      </p:grpSp>
      <p:grpSp>
        <p:nvGrpSpPr>
          <p:cNvPr name="Group 18" id="18"/>
          <p:cNvGrpSpPr/>
          <p:nvPr/>
        </p:nvGrpSpPr>
        <p:grpSpPr>
          <a:xfrm rot="0">
            <a:off x="4512831" y="5559819"/>
            <a:ext cx="1980899" cy="19808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DA68"/>
            </a:solidFill>
          </p:spPr>
        </p:sp>
        <p:sp>
          <p:nvSpPr>
            <p:cNvPr name="TextBox 20" id="20"/>
            <p:cNvSpPr txBox="true"/>
            <p:nvPr/>
          </p:nvSpPr>
          <p:spPr>
            <a:xfrm>
              <a:off x="139700" y="73025"/>
              <a:ext cx="533400" cy="600075"/>
            </a:xfrm>
            <a:prstGeom prst="rect">
              <a:avLst/>
            </a:prstGeom>
          </p:spPr>
          <p:txBody>
            <a:bodyPr anchor="ctr" rtlCol="false" tIns="50800" lIns="50800" bIns="50800" rIns="50800"/>
            <a:lstStyle/>
            <a:p>
              <a:pPr algn="ctr">
                <a:lnSpc>
                  <a:spcPts val="3499"/>
                </a:lnSpc>
              </a:pPr>
            </a:p>
          </p:txBody>
        </p:sp>
      </p:grpSp>
      <p:grpSp>
        <p:nvGrpSpPr>
          <p:cNvPr name="Group 21" id="21"/>
          <p:cNvGrpSpPr/>
          <p:nvPr/>
        </p:nvGrpSpPr>
        <p:grpSpPr>
          <a:xfrm rot="0">
            <a:off x="7937145" y="5780004"/>
            <a:ext cx="2138612" cy="1540528"/>
            <a:chOff x="0" y="0"/>
            <a:chExt cx="812800" cy="585493"/>
          </a:xfrm>
        </p:grpSpPr>
        <p:sp>
          <p:nvSpPr>
            <p:cNvPr name="Freeform 22" id="22"/>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6"/>
              <a:stretch>
                <a:fillRect l="0" t="-2058" r="0" b="-2058"/>
              </a:stretch>
            </a:blipFill>
          </p:spPr>
        </p:sp>
      </p:grpSp>
      <p:grpSp>
        <p:nvGrpSpPr>
          <p:cNvPr name="Group 23" id="23"/>
          <p:cNvGrpSpPr/>
          <p:nvPr/>
        </p:nvGrpSpPr>
        <p:grpSpPr>
          <a:xfrm rot="0">
            <a:off x="11482800" y="8660747"/>
            <a:ext cx="2138612" cy="1540528"/>
            <a:chOff x="0" y="0"/>
            <a:chExt cx="812800" cy="585493"/>
          </a:xfrm>
        </p:grpSpPr>
        <p:sp>
          <p:nvSpPr>
            <p:cNvPr name="Freeform 24" id="24"/>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7"/>
              <a:stretch>
                <a:fillRect l="0" t="-2058" r="0" b="-2058"/>
              </a:stretch>
            </a:blipFill>
          </p:spPr>
        </p:sp>
      </p:grpSp>
      <p:grpSp>
        <p:nvGrpSpPr>
          <p:cNvPr name="Group 25" id="25"/>
          <p:cNvGrpSpPr/>
          <p:nvPr/>
        </p:nvGrpSpPr>
        <p:grpSpPr>
          <a:xfrm rot="0">
            <a:off x="15028455" y="5780004"/>
            <a:ext cx="2138612" cy="1540528"/>
            <a:chOff x="0" y="0"/>
            <a:chExt cx="812800" cy="585493"/>
          </a:xfrm>
        </p:grpSpPr>
        <p:sp>
          <p:nvSpPr>
            <p:cNvPr name="Freeform 26" id="26"/>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8"/>
              <a:stretch>
                <a:fillRect l="0" t="-2058" r="0" b="-2058"/>
              </a:stretch>
            </a:blipFill>
          </p:spPr>
        </p:sp>
      </p:grpSp>
      <p:grpSp>
        <p:nvGrpSpPr>
          <p:cNvPr name="Group 27" id="27"/>
          <p:cNvGrpSpPr/>
          <p:nvPr/>
        </p:nvGrpSpPr>
        <p:grpSpPr>
          <a:xfrm rot="0">
            <a:off x="15028455" y="3031250"/>
            <a:ext cx="2138612" cy="1540528"/>
            <a:chOff x="0" y="0"/>
            <a:chExt cx="812800" cy="585493"/>
          </a:xfrm>
        </p:grpSpPr>
        <p:sp>
          <p:nvSpPr>
            <p:cNvPr name="Freeform 28" id="28"/>
            <p:cNvSpPr/>
            <p:nvPr/>
          </p:nvSpPr>
          <p:spPr>
            <a:xfrm flipH="false" flipV="false" rot="0">
              <a:off x="0" y="0"/>
              <a:ext cx="812800" cy="585493"/>
            </a:xfrm>
            <a:custGeom>
              <a:avLst/>
              <a:gdLst/>
              <a:ahLst/>
              <a:cxnLst/>
              <a:rect r="r" b="b" t="t" l="l"/>
              <a:pathLst>
                <a:path h="585493" w="812800">
                  <a:moveTo>
                    <a:pt x="83262" y="0"/>
                  </a:moveTo>
                  <a:lnTo>
                    <a:pt x="729538" y="0"/>
                  </a:lnTo>
                  <a:cubicBezTo>
                    <a:pt x="751621" y="0"/>
                    <a:pt x="772799" y="8772"/>
                    <a:pt x="788413" y="24387"/>
                  </a:cubicBezTo>
                  <a:cubicBezTo>
                    <a:pt x="804028" y="40001"/>
                    <a:pt x="812800" y="61179"/>
                    <a:pt x="812800" y="83262"/>
                  </a:cubicBezTo>
                  <a:lnTo>
                    <a:pt x="812800" y="502231"/>
                  </a:lnTo>
                  <a:cubicBezTo>
                    <a:pt x="812800" y="524313"/>
                    <a:pt x="804028" y="545491"/>
                    <a:pt x="788413" y="561106"/>
                  </a:cubicBezTo>
                  <a:cubicBezTo>
                    <a:pt x="772799" y="576720"/>
                    <a:pt x="751621" y="585493"/>
                    <a:pt x="729538" y="585493"/>
                  </a:cubicBezTo>
                  <a:lnTo>
                    <a:pt x="83262" y="585493"/>
                  </a:lnTo>
                  <a:cubicBezTo>
                    <a:pt x="37277" y="585493"/>
                    <a:pt x="0" y="548215"/>
                    <a:pt x="0" y="502231"/>
                  </a:cubicBezTo>
                  <a:lnTo>
                    <a:pt x="0" y="83262"/>
                  </a:lnTo>
                  <a:cubicBezTo>
                    <a:pt x="0" y="61179"/>
                    <a:pt x="8772" y="40001"/>
                    <a:pt x="24387" y="24387"/>
                  </a:cubicBezTo>
                  <a:cubicBezTo>
                    <a:pt x="40001" y="8772"/>
                    <a:pt x="61179" y="0"/>
                    <a:pt x="83262" y="0"/>
                  </a:cubicBezTo>
                  <a:close/>
                </a:path>
              </a:pathLst>
            </a:custGeom>
            <a:blipFill>
              <a:blip r:embed="rId9"/>
              <a:stretch>
                <a:fillRect l="0" t="-2058" r="0" b="-2058"/>
              </a:stretch>
            </a:blipFill>
          </p:spPr>
        </p:sp>
      </p:grpSp>
      <p:grpSp>
        <p:nvGrpSpPr>
          <p:cNvPr name="Group 29" id="29"/>
          <p:cNvGrpSpPr/>
          <p:nvPr/>
        </p:nvGrpSpPr>
        <p:grpSpPr>
          <a:xfrm rot="0">
            <a:off x="11561657" y="5559819"/>
            <a:ext cx="1980899" cy="198089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lnTo>
                    <a:pt x="812800" y="406400"/>
                  </a:lnTo>
                  <a:lnTo>
                    <a:pt x="406400" y="812800"/>
                  </a:lnTo>
                  <a:lnTo>
                    <a:pt x="0" y="406400"/>
                  </a:lnTo>
                  <a:lnTo>
                    <a:pt x="406400" y="0"/>
                  </a:lnTo>
                  <a:close/>
                </a:path>
              </a:pathLst>
            </a:custGeom>
            <a:solidFill>
              <a:srgbClr val="FFDA68"/>
            </a:solidFill>
          </p:spPr>
        </p:sp>
        <p:sp>
          <p:nvSpPr>
            <p:cNvPr name="TextBox 31" id="31"/>
            <p:cNvSpPr txBox="true"/>
            <p:nvPr/>
          </p:nvSpPr>
          <p:spPr>
            <a:xfrm>
              <a:off x="139700" y="73025"/>
              <a:ext cx="533400" cy="600075"/>
            </a:xfrm>
            <a:prstGeom prst="rect">
              <a:avLst/>
            </a:prstGeom>
          </p:spPr>
          <p:txBody>
            <a:bodyPr anchor="ctr" rtlCol="false" tIns="50800" lIns="50800" bIns="50800" rIns="50800"/>
            <a:lstStyle/>
            <a:p>
              <a:pPr algn="ctr">
                <a:lnSpc>
                  <a:spcPts val="3499"/>
                </a:lnSpc>
              </a:pPr>
            </a:p>
          </p:txBody>
        </p:sp>
      </p:grpSp>
      <p:sp>
        <p:nvSpPr>
          <p:cNvPr name="TextBox 32" id="32"/>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HARDWARE</a:t>
            </a:r>
          </a:p>
        </p:txBody>
      </p:sp>
      <p:sp>
        <p:nvSpPr>
          <p:cNvPr name="AutoShape 33" id="33"/>
          <p:cNvSpPr/>
          <p:nvPr/>
        </p:nvSpPr>
        <p:spPr>
          <a:xfrm>
            <a:off x="5499729" y="5236715"/>
            <a:ext cx="3551" cy="323104"/>
          </a:xfrm>
          <a:prstGeom prst="line">
            <a:avLst/>
          </a:prstGeom>
          <a:ln cap="flat" w="38100">
            <a:solidFill>
              <a:srgbClr val="000000"/>
            </a:solidFill>
            <a:prstDash val="solid"/>
            <a:headEnd type="none" len="sm" w="sm"/>
            <a:tailEnd type="triangle" len="med" w="lg"/>
          </a:ln>
        </p:spPr>
      </p:sp>
      <p:sp>
        <p:nvSpPr>
          <p:cNvPr name="AutoShape 34" id="34"/>
          <p:cNvSpPr/>
          <p:nvPr/>
        </p:nvSpPr>
        <p:spPr>
          <a:xfrm>
            <a:off x="6493730" y="6550268"/>
            <a:ext cx="1443414" cy="0"/>
          </a:xfrm>
          <a:prstGeom prst="line">
            <a:avLst/>
          </a:prstGeom>
          <a:ln cap="flat" w="38100">
            <a:solidFill>
              <a:srgbClr val="000000"/>
            </a:solidFill>
            <a:prstDash val="solid"/>
            <a:headEnd type="none" len="sm" w="sm"/>
            <a:tailEnd type="triangle" len="med" w="lg"/>
          </a:ln>
        </p:spPr>
      </p:sp>
      <p:sp>
        <p:nvSpPr>
          <p:cNvPr name="AutoShape 35" id="35"/>
          <p:cNvSpPr/>
          <p:nvPr/>
        </p:nvSpPr>
        <p:spPr>
          <a:xfrm flipV="true">
            <a:off x="10075757" y="6550268"/>
            <a:ext cx="1485900" cy="0"/>
          </a:xfrm>
          <a:prstGeom prst="line">
            <a:avLst/>
          </a:prstGeom>
          <a:ln cap="flat" w="38100">
            <a:solidFill>
              <a:srgbClr val="000000"/>
            </a:solidFill>
            <a:prstDash val="solid"/>
            <a:headEnd type="none" len="sm" w="sm"/>
            <a:tailEnd type="triangle" len="med" w="lg"/>
          </a:ln>
        </p:spPr>
      </p:sp>
      <p:sp>
        <p:nvSpPr>
          <p:cNvPr name="AutoShape 36" id="36"/>
          <p:cNvSpPr/>
          <p:nvPr/>
        </p:nvSpPr>
        <p:spPr>
          <a:xfrm flipH="true">
            <a:off x="12552106" y="7540718"/>
            <a:ext cx="0" cy="1120029"/>
          </a:xfrm>
          <a:prstGeom prst="line">
            <a:avLst/>
          </a:prstGeom>
          <a:ln cap="flat" w="38100">
            <a:solidFill>
              <a:srgbClr val="000000"/>
            </a:solidFill>
            <a:prstDash val="solid"/>
            <a:headEnd type="none" len="sm" w="sm"/>
            <a:tailEnd type="triangle" len="med" w="lg"/>
          </a:ln>
        </p:spPr>
      </p:sp>
      <p:sp>
        <p:nvSpPr>
          <p:cNvPr name="AutoShape 37" id="37"/>
          <p:cNvSpPr/>
          <p:nvPr/>
        </p:nvSpPr>
        <p:spPr>
          <a:xfrm flipH="true" flipV="true">
            <a:off x="9006451" y="7320533"/>
            <a:ext cx="2476349" cy="2110478"/>
          </a:xfrm>
          <a:prstGeom prst="line">
            <a:avLst/>
          </a:prstGeom>
          <a:ln cap="flat" w="38100">
            <a:solidFill>
              <a:srgbClr val="000000"/>
            </a:solidFill>
            <a:prstDash val="solid"/>
            <a:headEnd type="none" len="sm" w="sm"/>
            <a:tailEnd type="triangle" len="med" w="lg"/>
          </a:ln>
        </p:spPr>
      </p:sp>
      <p:sp>
        <p:nvSpPr>
          <p:cNvPr name="AutoShape 38" id="38"/>
          <p:cNvSpPr/>
          <p:nvPr/>
        </p:nvSpPr>
        <p:spPr>
          <a:xfrm>
            <a:off x="13542555" y="6550268"/>
            <a:ext cx="1485900" cy="0"/>
          </a:xfrm>
          <a:prstGeom prst="line">
            <a:avLst/>
          </a:prstGeom>
          <a:ln cap="flat" w="38100">
            <a:solidFill>
              <a:srgbClr val="000000"/>
            </a:solidFill>
            <a:prstDash val="solid"/>
            <a:headEnd type="none" len="sm" w="sm"/>
            <a:tailEnd type="triangle" len="med" w="lg"/>
          </a:ln>
        </p:spPr>
      </p:sp>
      <p:sp>
        <p:nvSpPr>
          <p:cNvPr name="AutoShape 39" id="39"/>
          <p:cNvSpPr/>
          <p:nvPr/>
        </p:nvSpPr>
        <p:spPr>
          <a:xfrm flipV="true">
            <a:off x="16097761" y="4571778"/>
            <a:ext cx="0" cy="1208226"/>
          </a:xfrm>
          <a:prstGeom prst="line">
            <a:avLst/>
          </a:prstGeom>
          <a:ln cap="flat" w="38100">
            <a:solidFill>
              <a:srgbClr val="000000"/>
            </a:solidFill>
            <a:prstDash val="solid"/>
            <a:headEnd type="none" len="sm" w="sm"/>
            <a:tailEnd type="triangle" len="med" w="lg"/>
          </a:ln>
        </p:spPr>
      </p:sp>
      <p:sp>
        <p:nvSpPr>
          <p:cNvPr name="AutoShape 40" id="40"/>
          <p:cNvSpPr/>
          <p:nvPr/>
        </p:nvSpPr>
        <p:spPr>
          <a:xfrm flipH="true" flipV="true">
            <a:off x="9402276" y="3776845"/>
            <a:ext cx="5626179" cy="24668"/>
          </a:xfrm>
          <a:prstGeom prst="line">
            <a:avLst/>
          </a:prstGeom>
          <a:ln cap="flat" w="38100">
            <a:solidFill>
              <a:srgbClr val="000000"/>
            </a:solidFill>
            <a:prstDash val="solid"/>
            <a:headEnd type="none" len="sm" w="sm"/>
            <a:tailEnd type="triangle" len="med" w="lg"/>
          </a:ln>
        </p:spPr>
      </p:sp>
      <p:sp>
        <p:nvSpPr>
          <p:cNvPr name="TextBox 41" id="41"/>
          <p:cNvSpPr txBox="true"/>
          <p:nvPr/>
        </p:nvSpPr>
        <p:spPr>
          <a:xfrm rot="0">
            <a:off x="3512668" y="2415513"/>
            <a:ext cx="3974122" cy="443026"/>
          </a:xfrm>
          <a:prstGeom prst="rect">
            <a:avLst/>
          </a:prstGeom>
        </p:spPr>
        <p:txBody>
          <a:bodyPr anchor="t" rtlCol="false" tIns="0" lIns="0" bIns="0" rIns="0">
            <a:spAutoFit/>
          </a:bodyPr>
          <a:lstStyle/>
          <a:p>
            <a:pPr algn="ctr">
              <a:lnSpc>
                <a:spcPts val="3406"/>
              </a:lnSpc>
              <a:spcBef>
                <a:spcPct val="0"/>
              </a:spcBef>
            </a:pPr>
            <a:r>
              <a:rPr lang="en-US" b="true" sz="2433" spc="77">
                <a:solidFill>
                  <a:srgbClr val="000000"/>
                </a:solidFill>
                <a:latin typeface="Poppins Bold"/>
                <a:ea typeface="Poppins Bold"/>
                <a:cs typeface="Poppins Bold"/>
                <a:sym typeface="Poppins Bold"/>
              </a:rPr>
              <a:t>Initial State</a:t>
            </a:r>
          </a:p>
        </p:txBody>
      </p:sp>
      <p:sp>
        <p:nvSpPr>
          <p:cNvPr name="TextBox 42" id="42"/>
          <p:cNvSpPr txBox="true"/>
          <p:nvPr/>
        </p:nvSpPr>
        <p:spPr>
          <a:xfrm rot="0">
            <a:off x="4550954" y="6131662"/>
            <a:ext cx="2021632" cy="710361"/>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OTP Received?</a:t>
            </a:r>
          </a:p>
        </p:txBody>
      </p:sp>
      <p:sp>
        <p:nvSpPr>
          <p:cNvPr name="TextBox 43" id="43"/>
          <p:cNvSpPr txBox="true"/>
          <p:nvPr/>
        </p:nvSpPr>
        <p:spPr>
          <a:xfrm rot="0">
            <a:off x="11697720" y="6131662"/>
            <a:ext cx="1708771" cy="710361"/>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OTP Correct?</a:t>
            </a:r>
          </a:p>
        </p:txBody>
      </p:sp>
      <p:sp>
        <p:nvSpPr>
          <p:cNvPr name="TextBox 44" id="44"/>
          <p:cNvSpPr txBox="true"/>
          <p:nvPr/>
        </p:nvSpPr>
        <p:spPr>
          <a:xfrm rot="0">
            <a:off x="13406491" y="6124353"/>
            <a:ext cx="1708771" cy="357936"/>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Yes</a:t>
            </a:r>
          </a:p>
        </p:txBody>
      </p:sp>
      <p:sp>
        <p:nvSpPr>
          <p:cNvPr name="TextBox 45" id="45"/>
          <p:cNvSpPr txBox="true"/>
          <p:nvPr/>
        </p:nvSpPr>
        <p:spPr>
          <a:xfrm rot="0">
            <a:off x="12124943" y="7797893"/>
            <a:ext cx="1708771" cy="357936"/>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No</a:t>
            </a:r>
          </a:p>
        </p:txBody>
      </p:sp>
      <p:sp>
        <p:nvSpPr>
          <p:cNvPr name="TextBox 46" id="46"/>
          <p:cNvSpPr txBox="true"/>
          <p:nvPr/>
        </p:nvSpPr>
        <p:spPr>
          <a:xfrm rot="0">
            <a:off x="2137984" y="6119486"/>
            <a:ext cx="1708771" cy="357936"/>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No</a:t>
            </a:r>
          </a:p>
        </p:txBody>
      </p:sp>
      <p:sp>
        <p:nvSpPr>
          <p:cNvPr name="TextBox 47" id="47"/>
          <p:cNvSpPr txBox="true"/>
          <p:nvPr/>
        </p:nvSpPr>
        <p:spPr>
          <a:xfrm rot="0">
            <a:off x="6228374" y="6119486"/>
            <a:ext cx="1708771" cy="357936"/>
          </a:xfrm>
          <a:prstGeom prst="rect">
            <a:avLst/>
          </a:prstGeom>
        </p:spPr>
        <p:txBody>
          <a:bodyPr anchor="t" rtlCol="false" tIns="0" lIns="0" bIns="0" rIns="0">
            <a:spAutoFit/>
          </a:bodyPr>
          <a:lstStyle/>
          <a:p>
            <a:pPr algn="ctr">
              <a:lnSpc>
                <a:spcPts val="2846"/>
              </a:lnSpc>
              <a:spcBef>
                <a:spcPct val="0"/>
              </a:spcBef>
            </a:pPr>
            <a:r>
              <a:rPr lang="en-US" b="true" sz="2033" spc="65">
                <a:solidFill>
                  <a:srgbClr val="000000"/>
                </a:solidFill>
                <a:latin typeface="Poppins Bold"/>
                <a:ea typeface="Poppins Bold"/>
                <a:cs typeface="Poppins Bold"/>
                <a:sym typeface="Poppins Bold"/>
              </a:rPr>
              <a:t>Yes</a:t>
            </a:r>
          </a:p>
        </p:txBody>
      </p:sp>
      <p:sp>
        <p:nvSpPr>
          <p:cNvPr name="AutoShape 48" id="48"/>
          <p:cNvSpPr/>
          <p:nvPr/>
        </p:nvSpPr>
        <p:spPr>
          <a:xfrm flipH="true" flipV="true">
            <a:off x="1597183" y="3776845"/>
            <a:ext cx="2953771" cy="2738572"/>
          </a:xfrm>
          <a:prstGeom prst="line">
            <a:avLst/>
          </a:prstGeom>
          <a:ln cap="flat" w="38100">
            <a:solidFill>
              <a:srgbClr val="000000"/>
            </a:solidFill>
            <a:prstDash val="solid"/>
            <a:headEnd type="none" len="sm" w="sm"/>
            <a:tailEnd type="triangle" len="med" w="lg"/>
          </a:ln>
        </p:spPr>
      </p:sp>
      <p:sp>
        <p:nvSpPr>
          <p:cNvPr name="TextBox 49" id="49"/>
          <p:cNvSpPr txBox="true"/>
          <p:nvPr/>
        </p:nvSpPr>
        <p:spPr>
          <a:xfrm rot="0">
            <a:off x="8152065" y="5422068"/>
            <a:ext cx="1708771" cy="357936"/>
          </a:xfrm>
          <a:prstGeom prst="rect">
            <a:avLst/>
          </a:prstGeom>
        </p:spPr>
        <p:txBody>
          <a:bodyPr anchor="t" rtlCol="false" tIns="0" lIns="0" bIns="0" rIns="0">
            <a:spAutoFit/>
          </a:bodyPr>
          <a:lstStyle/>
          <a:p>
            <a:pPr algn="ctr">
              <a:lnSpc>
                <a:spcPts val="2846"/>
              </a:lnSpc>
              <a:spcBef>
                <a:spcPct val="0"/>
              </a:spcBef>
            </a:pPr>
            <a:r>
              <a:rPr lang="en-US" sz="2033" spc="65">
                <a:solidFill>
                  <a:srgbClr val="000000"/>
                </a:solidFill>
                <a:latin typeface="Poppins"/>
                <a:ea typeface="Poppins"/>
                <a:cs typeface="Poppins"/>
                <a:sym typeface="Poppins"/>
              </a:rPr>
              <a:t>Enter OTP</a:t>
            </a:r>
          </a:p>
        </p:txBody>
      </p:sp>
      <p:sp>
        <p:nvSpPr>
          <p:cNvPr name="TextBox 50" id="50"/>
          <p:cNvSpPr txBox="true"/>
          <p:nvPr/>
        </p:nvSpPr>
        <p:spPr>
          <a:xfrm rot="0">
            <a:off x="15145773" y="7333175"/>
            <a:ext cx="2021295" cy="1415211"/>
          </a:xfrm>
          <a:prstGeom prst="rect">
            <a:avLst/>
          </a:prstGeom>
        </p:spPr>
        <p:txBody>
          <a:bodyPr anchor="t" rtlCol="false" tIns="0" lIns="0" bIns="0" rIns="0">
            <a:spAutoFit/>
          </a:bodyPr>
          <a:lstStyle/>
          <a:p>
            <a:pPr algn="ctr">
              <a:lnSpc>
                <a:spcPts val="2846"/>
              </a:lnSpc>
            </a:pPr>
            <a:r>
              <a:rPr lang="en-US" sz="2033" spc="65">
                <a:solidFill>
                  <a:srgbClr val="000000"/>
                </a:solidFill>
                <a:latin typeface="Poppins"/>
                <a:ea typeface="Poppins"/>
                <a:cs typeface="Poppins"/>
                <a:sym typeface="Poppins"/>
              </a:rPr>
              <a:t>Door open,</a:t>
            </a:r>
          </a:p>
          <a:p>
            <a:pPr algn="ctr">
              <a:lnSpc>
                <a:spcPts val="2846"/>
              </a:lnSpc>
            </a:pPr>
            <a:r>
              <a:rPr lang="en-US" sz="2033" spc="65">
                <a:solidFill>
                  <a:srgbClr val="000000"/>
                </a:solidFill>
                <a:latin typeface="Poppins"/>
                <a:ea typeface="Poppins"/>
                <a:cs typeface="Poppins"/>
                <a:sym typeface="Poppins"/>
              </a:rPr>
              <a:t>Collect parcel,</a:t>
            </a:r>
          </a:p>
          <a:p>
            <a:pPr algn="ctr">
              <a:lnSpc>
                <a:spcPts val="2846"/>
              </a:lnSpc>
              <a:spcBef>
                <a:spcPct val="0"/>
              </a:spcBef>
            </a:pPr>
            <a:r>
              <a:rPr lang="en-US" sz="2033" spc="65">
                <a:solidFill>
                  <a:srgbClr val="000000"/>
                </a:solidFill>
                <a:latin typeface="Poppins"/>
                <a:ea typeface="Poppins"/>
                <a:cs typeface="Poppins"/>
                <a:sym typeface="Poppins"/>
              </a:rPr>
              <a:t>Press A to lock again</a:t>
            </a:r>
          </a:p>
        </p:txBody>
      </p:sp>
      <p:sp>
        <p:nvSpPr>
          <p:cNvPr name="TextBox 51" id="51"/>
          <p:cNvSpPr txBox="true"/>
          <p:nvPr/>
        </p:nvSpPr>
        <p:spPr>
          <a:xfrm rot="0">
            <a:off x="4498507" y="4459211"/>
            <a:ext cx="2021295" cy="710361"/>
          </a:xfrm>
          <a:prstGeom prst="rect">
            <a:avLst/>
          </a:prstGeom>
        </p:spPr>
        <p:txBody>
          <a:bodyPr anchor="t" rtlCol="false" tIns="0" lIns="0" bIns="0" rIns="0">
            <a:spAutoFit/>
          </a:bodyPr>
          <a:lstStyle/>
          <a:p>
            <a:pPr algn="ctr">
              <a:lnSpc>
                <a:spcPts val="2846"/>
              </a:lnSpc>
              <a:spcBef>
                <a:spcPct val="0"/>
              </a:spcBef>
            </a:pPr>
            <a:r>
              <a:rPr lang="en-US" sz="2033" spc="65">
                <a:solidFill>
                  <a:srgbClr val="000000"/>
                </a:solidFill>
                <a:latin typeface="Poppins"/>
                <a:ea typeface="Poppins"/>
                <a:cs typeface="Poppins"/>
                <a:sym typeface="Poppins"/>
              </a:rPr>
              <a:t>IP Adress displayed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246988" y="2286138"/>
            <a:ext cx="4070933" cy="7716310"/>
            <a:chOff x="0" y="0"/>
            <a:chExt cx="1072180" cy="2032279"/>
          </a:xfrm>
        </p:grpSpPr>
        <p:sp>
          <p:nvSpPr>
            <p:cNvPr name="Freeform 10" id="10"/>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11" id="11"/>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12" id="12"/>
          <p:cNvGrpSpPr>
            <a:grpSpLocks noChangeAspect="true"/>
          </p:cNvGrpSpPr>
          <p:nvPr/>
        </p:nvGrpSpPr>
        <p:grpSpPr>
          <a:xfrm rot="0">
            <a:off x="654381" y="3162371"/>
            <a:ext cx="3260661" cy="645177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405" t="-5339" r="-1405"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246988" y="2286138"/>
            <a:ext cx="4070933" cy="663349"/>
            <a:chOff x="0" y="0"/>
            <a:chExt cx="1072180" cy="174709"/>
          </a:xfrm>
        </p:grpSpPr>
        <p:sp>
          <p:nvSpPr>
            <p:cNvPr name="Freeform 23" id="23"/>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24" id="24"/>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grpSp>
        <p:nvGrpSpPr>
          <p:cNvPr name="Group 25" id="25"/>
          <p:cNvGrpSpPr/>
          <p:nvPr/>
        </p:nvGrpSpPr>
        <p:grpSpPr>
          <a:xfrm rot="0">
            <a:off x="9144000" y="2286138"/>
            <a:ext cx="4070933" cy="7716310"/>
            <a:chOff x="0" y="0"/>
            <a:chExt cx="1072180" cy="2032279"/>
          </a:xfrm>
        </p:grpSpPr>
        <p:sp>
          <p:nvSpPr>
            <p:cNvPr name="Freeform 26" id="26"/>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27" id="27"/>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28" id="28"/>
          <p:cNvGrpSpPr>
            <a:grpSpLocks noChangeAspect="true"/>
          </p:cNvGrpSpPr>
          <p:nvPr/>
        </p:nvGrpSpPr>
        <p:grpSpPr>
          <a:xfrm rot="0">
            <a:off x="9551393" y="3162371"/>
            <a:ext cx="3260661" cy="6451778"/>
            <a:chOff x="0" y="0"/>
            <a:chExt cx="2620010" cy="5184140"/>
          </a:xfrm>
        </p:grpSpPr>
        <p:sp>
          <p:nvSpPr>
            <p:cNvPr name="Freeform 29" id="2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0" id="30"/>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00" t="-5339" r="-1500" b="0"/>
              </a:stretch>
            </a:blipFill>
          </p:spPr>
        </p:sp>
        <p:sp>
          <p:nvSpPr>
            <p:cNvPr name="Freeform 31" id="3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2" id="32"/>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3" id="3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4" id="3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5" id="3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6" id="3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7" id="3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8" id="38"/>
          <p:cNvGrpSpPr/>
          <p:nvPr/>
        </p:nvGrpSpPr>
        <p:grpSpPr>
          <a:xfrm rot="0">
            <a:off x="9144000" y="2286138"/>
            <a:ext cx="4070933" cy="663349"/>
            <a:chOff x="0" y="0"/>
            <a:chExt cx="1072180" cy="174709"/>
          </a:xfrm>
        </p:grpSpPr>
        <p:sp>
          <p:nvSpPr>
            <p:cNvPr name="Freeform 39" id="39"/>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40" id="40"/>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sp>
        <p:nvSpPr>
          <p:cNvPr name="TextBox 41" id="41"/>
          <p:cNvSpPr txBox="true"/>
          <p:nvPr/>
        </p:nvSpPr>
        <p:spPr>
          <a:xfrm rot="0">
            <a:off x="5048492" y="4671713"/>
            <a:ext cx="2962033" cy="16203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S</a:t>
            </a:r>
            <a:r>
              <a:rPr lang="en-US" b="true" sz="1833" spc="58">
                <a:solidFill>
                  <a:srgbClr val="000000"/>
                </a:solidFill>
                <a:latin typeface="Poppins Bold"/>
                <a:ea typeface="Poppins Bold"/>
                <a:cs typeface="Poppins Bold"/>
                <a:sym typeface="Poppins Bold"/>
              </a:rPr>
              <a:t>ecurity Features: </a:t>
            </a:r>
            <a:r>
              <a:rPr lang="en-US" sz="1833" spc="58">
                <a:solidFill>
                  <a:srgbClr val="000000"/>
                </a:solidFill>
                <a:latin typeface="Poppins"/>
                <a:ea typeface="Poppins"/>
                <a:cs typeface="Poppins"/>
                <a:sym typeface="Poppins"/>
              </a:rPr>
              <a:t>Password visibility toggle for user convenience and security.</a:t>
            </a:r>
          </a:p>
        </p:txBody>
      </p:sp>
      <p:sp>
        <p:nvSpPr>
          <p:cNvPr name="AutoShape 42" id="42"/>
          <p:cNvSpPr/>
          <p:nvPr/>
        </p:nvSpPr>
        <p:spPr>
          <a:xfrm flipV="true">
            <a:off x="3449723" y="3744642"/>
            <a:ext cx="1598769" cy="1718183"/>
          </a:xfrm>
          <a:prstGeom prst="line">
            <a:avLst/>
          </a:prstGeom>
          <a:ln cap="flat" w="38100">
            <a:solidFill>
              <a:srgbClr val="000000"/>
            </a:solidFill>
            <a:prstDash val="solid"/>
            <a:headEnd type="none" len="sm" w="sm"/>
            <a:tailEnd type="triangle" len="med" w="lg"/>
          </a:ln>
        </p:spPr>
      </p:sp>
      <p:sp>
        <p:nvSpPr>
          <p:cNvPr name="AutoShape 43" id="43"/>
          <p:cNvSpPr/>
          <p:nvPr/>
        </p:nvSpPr>
        <p:spPr>
          <a:xfrm flipV="true">
            <a:off x="3505454" y="5378270"/>
            <a:ext cx="1693016" cy="766023"/>
          </a:xfrm>
          <a:prstGeom prst="line">
            <a:avLst/>
          </a:prstGeom>
          <a:ln cap="flat" w="38100">
            <a:solidFill>
              <a:srgbClr val="000000"/>
            </a:solidFill>
            <a:prstDash val="solid"/>
            <a:headEnd type="none" len="sm" w="sm"/>
            <a:tailEnd type="triangle" len="med" w="lg"/>
          </a:ln>
        </p:spPr>
      </p:sp>
      <p:sp>
        <p:nvSpPr>
          <p:cNvPr name="AutoShape 44" id="44"/>
          <p:cNvSpPr/>
          <p:nvPr/>
        </p:nvSpPr>
        <p:spPr>
          <a:xfrm>
            <a:off x="2934226" y="7135525"/>
            <a:ext cx="2114278" cy="0"/>
          </a:xfrm>
          <a:prstGeom prst="line">
            <a:avLst/>
          </a:prstGeom>
          <a:ln cap="flat" w="38100">
            <a:solidFill>
              <a:srgbClr val="000000"/>
            </a:solidFill>
            <a:prstDash val="solid"/>
            <a:headEnd type="none" len="sm" w="sm"/>
            <a:tailEnd type="triangle" len="med" w="lg"/>
          </a:ln>
        </p:spPr>
      </p:sp>
      <p:sp>
        <p:nvSpPr>
          <p:cNvPr name="AutoShape 45" id="45"/>
          <p:cNvSpPr/>
          <p:nvPr/>
        </p:nvSpPr>
        <p:spPr>
          <a:xfrm>
            <a:off x="3390327" y="7993308"/>
            <a:ext cx="1658178" cy="1048282"/>
          </a:xfrm>
          <a:prstGeom prst="line">
            <a:avLst/>
          </a:prstGeom>
          <a:ln cap="flat" w="38100">
            <a:solidFill>
              <a:srgbClr val="000000"/>
            </a:solidFill>
            <a:prstDash val="solid"/>
            <a:headEnd type="none" len="sm" w="sm"/>
            <a:tailEnd type="triangle" len="med" w="lg"/>
          </a:ln>
        </p:spPr>
      </p:sp>
      <p:sp>
        <p:nvSpPr>
          <p:cNvPr name="Freeform 46" id="46"/>
          <p:cNvSpPr/>
          <p:nvPr/>
        </p:nvSpPr>
        <p:spPr>
          <a:xfrm flipH="false" flipV="false" rot="0">
            <a:off x="2648936" y="8047554"/>
            <a:ext cx="570580" cy="584461"/>
          </a:xfrm>
          <a:custGeom>
            <a:avLst/>
            <a:gdLst/>
            <a:ahLst/>
            <a:cxnLst/>
            <a:rect r="r" b="b" t="t" l="l"/>
            <a:pathLst>
              <a:path h="584461" w="570580">
                <a:moveTo>
                  <a:pt x="0" y="0"/>
                </a:moveTo>
                <a:lnTo>
                  <a:pt x="570581" y="0"/>
                </a:lnTo>
                <a:lnTo>
                  <a:pt x="570581" y="584461"/>
                </a:lnTo>
                <a:lnTo>
                  <a:pt x="0" y="5844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7" id="47"/>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MOBILE APPLICATION</a:t>
            </a:r>
          </a:p>
        </p:txBody>
      </p:sp>
      <p:sp>
        <p:nvSpPr>
          <p:cNvPr name="TextBox 48" id="48"/>
          <p:cNvSpPr txBox="true"/>
          <p:nvPr/>
        </p:nvSpPr>
        <p:spPr>
          <a:xfrm rot="0">
            <a:off x="1164846" y="2363813"/>
            <a:ext cx="2750195"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Login Screen</a:t>
            </a:r>
          </a:p>
        </p:txBody>
      </p:sp>
      <p:sp>
        <p:nvSpPr>
          <p:cNvPr name="TextBox 49" id="49"/>
          <p:cNvSpPr txBox="true"/>
          <p:nvPr/>
        </p:nvSpPr>
        <p:spPr>
          <a:xfrm rot="0">
            <a:off x="476751" y="2363813"/>
            <a:ext cx="355259"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1</a:t>
            </a:r>
          </a:p>
        </p:txBody>
      </p:sp>
      <p:sp>
        <p:nvSpPr>
          <p:cNvPr name="TextBox 50" id="50"/>
          <p:cNvSpPr txBox="true"/>
          <p:nvPr/>
        </p:nvSpPr>
        <p:spPr>
          <a:xfrm rot="0">
            <a:off x="5048492" y="2910672"/>
            <a:ext cx="2962033" cy="16203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User-Friendly Access: </a:t>
            </a:r>
            <a:r>
              <a:rPr lang="en-US" sz="1833" spc="58">
                <a:solidFill>
                  <a:srgbClr val="000000"/>
                </a:solidFill>
                <a:latin typeface="Poppins"/>
                <a:ea typeface="Poppins"/>
                <a:cs typeface="Poppins"/>
                <a:sym typeface="Poppins"/>
              </a:rPr>
              <a:t>Straightforward input fields for mobile number/email and password.</a:t>
            </a:r>
          </a:p>
        </p:txBody>
      </p:sp>
      <p:sp>
        <p:nvSpPr>
          <p:cNvPr name="TextBox 51" id="51"/>
          <p:cNvSpPr txBox="true"/>
          <p:nvPr/>
        </p:nvSpPr>
        <p:spPr>
          <a:xfrm rot="0">
            <a:off x="10061858" y="2363813"/>
            <a:ext cx="2750195"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Register Screen</a:t>
            </a:r>
          </a:p>
        </p:txBody>
      </p:sp>
      <p:sp>
        <p:nvSpPr>
          <p:cNvPr name="TextBox 52" id="52"/>
          <p:cNvSpPr txBox="true"/>
          <p:nvPr/>
        </p:nvSpPr>
        <p:spPr>
          <a:xfrm rot="0">
            <a:off x="9373763" y="2363813"/>
            <a:ext cx="355259" cy="4413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2</a:t>
            </a:r>
          </a:p>
        </p:txBody>
      </p:sp>
      <p:sp>
        <p:nvSpPr>
          <p:cNvPr name="TextBox 53" id="53"/>
          <p:cNvSpPr txBox="true"/>
          <p:nvPr/>
        </p:nvSpPr>
        <p:spPr>
          <a:xfrm rot="0">
            <a:off x="5048504" y="8207620"/>
            <a:ext cx="2962033" cy="16203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New Us</a:t>
            </a:r>
            <a:r>
              <a:rPr lang="en-US" b="true" sz="1833" spc="58">
                <a:solidFill>
                  <a:srgbClr val="000000"/>
                </a:solidFill>
                <a:latin typeface="Poppins Bold"/>
                <a:ea typeface="Poppins Bold"/>
                <a:cs typeface="Poppins Bold"/>
                <a:sym typeface="Poppins Bold"/>
              </a:rPr>
              <a:t>er Onboarding:</a:t>
            </a:r>
            <a:r>
              <a:rPr lang="en-US" sz="1833" spc="58">
                <a:solidFill>
                  <a:srgbClr val="000000"/>
                </a:solidFill>
                <a:latin typeface="Poppins"/>
                <a:ea typeface="Poppins"/>
                <a:cs typeface="Poppins"/>
                <a:sym typeface="Poppins"/>
              </a:rPr>
              <a:t> Clear "Create new account" button for easy registration access.</a:t>
            </a:r>
          </a:p>
        </p:txBody>
      </p:sp>
      <p:sp>
        <p:nvSpPr>
          <p:cNvPr name="TextBox 54" id="54"/>
          <p:cNvSpPr txBox="true"/>
          <p:nvPr/>
        </p:nvSpPr>
        <p:spPr>
          <a:xfrm rot="0">
            <a:off x="5048504" y="6625404"/>
            <a:ext cx="2962033" cy="9726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A</a:t>
            </a:r>
            <a:r>
              <a:rPr lang="en-US" b="true" sz="1833" spc="58">
                <a:solidFill>
                  <a:srgbClr val="000000"/>
                </a:solidFill>
                <a:latin typeface="Poppins Bold"/>
                <a:ea typeface="Poppins Bold"/>
                <a:cs typeface="Poppins Bold"/>
                <a:sym typeface="Poppins Bold"/>
              </a:rPr>
              <a:t>ccount Recovery: </a:t>
            </a:r>
            <a:r>
              <a:rPr lang="en-US" sz="1833" spc="58">
                <a:solidFill>
                  <a:srgbClr val="000000"/>
                </a:solidFill>
                <a:latin typeface="Poppins"/>
                <a:ea typeface="Poppins"/>
                <a:cs typeface="Poppins"/>
                <a:sym typeface="Poppins"/>
              </a:rPr>
              <a:t>"Forgot password?" option to assist users</a:t>
            </a:r>
            <a:r>
              <a:rPr lang="en-US" b="true" sz="1833" spc="58">
                <a:solidFill>
                  <a:srgbClr val="000000"/>
                </a:solidFill>
                <a:latin typeface="Poppins Bold"/>
                <a:ea typeface="Poppins Bold"/>
                <a:cs typeface="Poppins Bold"/>
                <a:sym typeface="Poppins Bold"/>
              </a:rPr>
              <a:t>.</a:t>
            </a:r>
          </a:p>
        </p:txBody>
      </p:sp>
      <p:sp>
        <p:nvSpPr>
          <p:cNvPr name="TextBox 55" id="55"/>
          <p:cNvSpPr txBox="true"/>
          <p:nvPr/>
        </p:nvSpPr>
        <p:spPr>
          <a:xfrm rot="0">
            <a:off x="2553767" y="8584390"/>
            <a:ext cx="951687" cy="296422"/>
          </a:xfrm>
          <a:prstGeom prst="rect">
            <a:avLst/>
          </a:prstGeom>
        </p:spPr>
        <p:txBody>
          <a:bodyPr anchor="t" rtlCol="false" tIns="0" lIns="0" bIns="0" rIns="0">
            <a:spAutoFit/>
          </a:bodyPr>
          <a:lstStyle/>
          <a:p>
            <a:pPr algn="ctr">
              <a:lnSpc>
                <a:spcPts val="2302"/>
              </a:lnSpc>
              <a:spcBef>
                <a:spcPct val="0"/>
              </a:spcBef>
            </a:pPr>
            <a:r>
              <a:rPr lang="en-US" sz="1644" spc="52">
                <a:solidFill>
                  <a:srgbClr val="000000"/>
                </a:solidFill>
                <a:latin typeface="Poppins"/>
                <a:ea typeface="Poppins"/>
                <a:cs typeface="Poppins"/>
                <a:sym typeface="Poppins"/>
              </a:rPr>
              <a:t>Click</a:t>
            </a:r>
          </a:p>
        </p:txBody>
      </p:sp>
      <p:sp>
        <p:nvSpPr>
          <p:cNvPr name="AutoShape 56" id="56"/>
          <p:cNvSpPr/>
          <p:nvPr/>
        </p:nvSpPr>
        <p:spPr>
          <a:xfrm flipV="true">
            <a:off x="3010519" y="2672086"/>
            <a:ext cx="6133481" cy="6298544"/>
          </a:xfrm>
          <a:prstGeom prst="line">
            <a:avLst/>
          </a:prstGeom>
          <a:ln cap="flat" w="66675">
            <a:solidFill>
              <a:srgbClr val="FFC038"/>
            </a:solidFill>
            <a:prstDash val="solid"/>
            <a:headEnd type="none" len="sm" w="sm"/>
            <a:tailEnd type="triangle" len="med" w="lg"/>
          </a:ln>
        </p:spPr>
      </p:sp>
      <p:sp>
        <p:nvSpPr>
          <p:cNvPr name="TextBox 57" id="57"/>
          <p:cNvSpPr txBox="true"/>
          <p:nvPr/>
        </p:nvSpPr>
        <p:spPr>
          <a:xfrm rot="0">
            <a:off x="13948358" y="3114746"/>
            <a:ext cx="3974122" cy="9726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E</a:t>
            </a:r>
            <a:r>
              <a:rPr lang="en-US" b="true" sz="1833" spc="58">
                <a:solidFill>
                  <a:srgbClr val="000000"/>
                </a:solidFill>
                <a:latin typeface="Poppins Bold"/>
                <a:ea typeface="Poppins Bold"/>
                <a:cs typeface="Poppins Bold"/>
                <a:sym typeface="Poppins Bold"/>
              </a:rPr>
              <a:t>ssential Information Capture: </a:t>
            </a:r>
            <a:r>
              <a:rPr lang="en-US" sz="1833" spc="58">
                <a:solidFill>
                  <a:srgbClr val="000000"/>
                </a:solidFill>
                <a:latin typeface="Poppins"/>
                <a:ea typeface="Poppins"/>
                <a:cs typeface="Poppins"/>
                <a:sym typeface="Poppins"/>
              </a:rPr>
              <a:t>Fields for Full Name, Phone Number, and Email/Mobile.</a:t>
            </a:r>
          </a:p>
        </p:txBody>
      </p:sp>
      <p:sp>
        <p:nvSpPr>
          <p:cNvPr name="TextBox 58" id="58"/>
          <p:cNvSpPr txBox="true"/>
          <p:nvPr/>
        </p:nvSpPr>
        <p:spPr>
          <a:xfrm rot="0">
            <a:off x="13948358" y="4686620"/>
            <a:ext cx="3974122" cy="12964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U</a:t>
            </a:r>
            <a:r>
              <a:rPr lang="en-US" b="true" sz="1833" spc="58">
                <a:solidFill>
                  <a:srgbClr val="000000"/>
                </a:solidFill>
                <a:latin typeface="Poppins Bold"/>
                <a:ea typeface="Poppins Bold"/>
                <a:cs typeface="Poppins Bold"/>
                <a:sym typeface="Poppins Bold"/>
              </a:rPr>
              <a:t>ser Categorization:</a:t>
            </a:r>
          </a:p>
          <a:p>
            <a:pPr algn="ctr">
              <a:lnSpc>
                <a:spcPts val="2566"/>
              </a:lnSpc>
              <a:spcBef>
                <a:spcPct val="0"/>
              </a:spcBef>
            </a:pPr>
            <a:r>
              <a:rPr lang="en-US" sz="1833" spc="58">
                <a:solidFill>
                  <a:srgbClr val="000000"/>
                </a:solidFill>
                <a:latin typeface="Poppins"/>
                <a:ea typeface="Poppins"/>
                <a:cs typeface="Poppins"/>
                <a:sym typeface="Poppins"/>
              </a:rPr>
              <a:t>"Student" dropdown to specify user type (e.g., for campus-specific services).</a:t>
            </a:r>
          </a:p>
        </p:txBody>
      </p:sp>
      <p:sp>
        <p:nvSpPr>
          <p:cNvPr name="TextBox 59" id="59"/>
          <p:cNvSpPr txBox="true"/>
          <p:nvPr/>
        </p:nvSpPr>
        <p:spPr>
          <a:xfrm rot="0">
            <a:off x="13948358" y="6340635"/>
            <a:ext cx="3974122" cy="9726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Pas</a:t>
            </a:r>
            <a:r>
              <a:rPr lang="en-US" b="true" sz="1833" spc="58">
                <a:solidFill>
                  <a:srgbClr val="000000"/>
                </a:solidFill>
                <a:latin typeface="Poppins Bold"/>
                <a:ea typeface="Poppins Bold"/>
                <a:cs typeface="Poppins Bold"/>
                <a:sym typeface="Poppins Bold"/>
              </a:rPr>
              <a:t>sword Creation:</a:t>
            </a:r>
            <a:r>
              <a:rPr lang="en-US" sz="1833" spc="58">
                <a:solidFill>
                  <a:srgbClr val="000000"/>
                </a:solidFill>
                <a:latin typeface="Poppins"/>
                <a:ea typeface="Poppins"/>
                <a:cs typeface="Poppins"/>
                <a:sym typeface="Poppins"/>
              </a:rPr>
              <a:t> </a:t>
            </a:r>
          </a:p>
          <a:p>
            <a:pPr algn="ctr">
              <a:lnSpc>
                <a:spcPts val="2566"/>
              </a:lnSpc>
              <a:spcBef>
                <a:spcPct val="0"/>
              </a:spcBef>
            </a:pPr>
            <a:r>
              <a:rPr lang="en-US" sz="1833" spc="58">
                <a:solidFill>
                  <a:srgbClr val="000000"/>
                </a:solidFill>
                <a:latin typeface="Poppins"/>
                <a:ea typeface="Poppins"/>
                <a:cs typeface="Poppins"/>
                <a:sym typeface="Poppins"/>
              </a:rPr>
              <a:t>Secure password field with visibility toggle.</a:t>
            </a:r>
          </a:p>
        </p:txBody>
      </p:sp>
      <p:sp>
        <p:nvSpPr>
          <p:cNvPr name="TextBox 60" id="60"/>
          <p:cNvSpPr txBox="true"/>
          <p:nvPr/>
        </p:nvSpPr>
        <p:spPr>
          <a:xfrm rot="0">
            <a:off x="13948358" y="7907050"/>
            <a:ext cx="3974122" cy="6487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St</a:t>
            </a:r>
            <a:r>
              <a:rPr lang="en-US" b="true" sz="1833" spc="58">
                <a:solidFill>
                  <a:srgbClr val="000000"/>
                </a:solidFill>
                <a:latin typeface="Poppins Bold"/>
                <a:ea typeface="Poppins Bold"/>
                <a:cs typeface="Poppins Bold"/>
                <a:sym typeface="Poppins Bold"/>
              </a:rPr>
              <a:t>reamlined Signup:</a:t>
            </a:r>
            <a:r>
              <a:rPr lang="en-US" sz="1833" spc="58">
                <a:solidFill>
                  <a:srgbClr val="000000"/>
                </a:solidFill>
                <a:latin typeface="Poppins"/>
                <a:ea typeface="Poppins"/>
                <a:cs typeface="Poppins"/>
                <a:sym typeface="Poppins"/>
              </a:rPr>
              <a:t> </a:t>
            </a:r>
          </a:p>
          <a:p>
            <a:pPr algn="ctr">
              <a:lnSpc>
                <a:spcPts val="2566"/>
              </a:lnSpc>
              <a:spcBef>
                <a:spcPct val="0"/>
              </a:spcBef>
            </a:pPr>
            <a:r>
              <a:rPr lang="en-US" sz="1833" spc="58">
                <a:solidFill>
                  <a:srgbClr val="000000"/>
                </a:solidFill>
                <a:latin typeface="Poppins"/>
                <a:ea typeface="Poppins"/>
                <a:cs typeface="Poppins"/>
                <a:sym typeface="Poppins"/>
              </a:rPr>
              <a:t>Prominent "SIGN UP" button.</a:t>
            </a:r>
          </a:p>
        </p:txBody>
      </p:sp>
      <p:sp>
        <p:nvSpPr>
          <p:cNvPr name="TextBox 61" id="61"/>
          <p:cNvSpPr txBox="true"/>
          <p:nvPr/>
        </p:nvSpPr>
        <p:spPr>
          <a:xfrm rot="0">
            <a:off x="13948358" y="8833188"/>
            <a:ext cx="3974122" cy="9726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Exist</a:t>
            </a:r>
            <a:r>
              <a:rPr lang="en-US" b="true" sz="1833" spc="58">
                <a:solidFill>
                  <a:srgbClr val="000000"/>
                </a:solidFill>
                <a:latin typeface="Poppins Bold"/>
                <a:ea typeface="Poppins Bold"/>
                <a:cs typeface="Poppins Bold"/>
                <a:sym typeface="Poppins Bold"/>
              </a:rPr>
              <a:t>ing User Link: </a:t>
            </a:r>
          </a:p>
          <a:p>
            <a:pPr algn="ctr">
              <a:lnSpc>
                <a:spcPts val="2566"/>
              </a:lnSpc>
              <a:spcBef>
                <a:spcPct val="0"/>
              </a:spcBef>
            </a:pPr>
            <a:r>
              <a:rPr lang="en-US" sz="1833" spc="58">
                <a:solidFill>
                  <a:srgbClr val="000000"/>
                </a:solidFill>
                <a:latin typeface="Poppins"/>
                <a:ea typeface="Poppins"/>
                <a:cs typeface="Poppins"/>
                <a:sym typeface="Poppins"/>
              </a:rPr>
              <a:t>"Already have an account? Login" for seamless navigation.</a:t>
            </a:r>
          </a:p>
        </p:txBody>
      </p:sp>
      <p:sp>
        <p:nvSpPr>
          <p:cNvPr name="AutoShape 62" id="62"/>
          <p:cNvSpPr/>
          <p:nvPr/>
        </p:nvSpPr>
        <p:spPr>
          <a:xfrm flipV="true">
            <a:off x="12415542" y="3624866"/>
            <a:ext cx="1532816" cy="1857008"/>
          </a:xfrm>
          <a:prstGeom prst="line">
            <a:avLst/>
          </a:prstGeom>
          <a:ln cap="flat" w="38100">
            <a:solidFill>
              <a:srgbClr val="000000"/>
            </a:solidFill>
            <a:prstDash val="solid"/>
            <a:headEnd type="none" len="sm" w="sm"/>
            <a:tailEnd type="triangle" len="med" w="lg"/>
          </a:ln>
        </p:spPr>
      </p:sp>
      <p:sp>
        <p:nvSpPr>
          <p:cNvPr name="AutoShape 63" id="63"/>
          <p:cNvSpPr/>
          <p:nvPr/>
        </p:nvSpPr>
        <p:spPr>
          <a:xfrm flipV="true">
            <a:off x="12415542" y="5358666"/>
            <a:ext cx="1532816" cy="1271304"/>
          </a:xfrm>
          <a:prstGeom prst="line">
            <a:avLst/>
          </a:prstGeom>
          <a:ln cap="flat" w="38100">
            <a:solidFill>
              <a:srgbClr val="000000"/>
            </a:solidFill>
            <a:prstDash val="solid"/>
            <a:headEnd type="none" len="sm" w="sm"/>
            <a:tailEnd type="triangle" len="med" w="lg"/>
          </a:ln>
        </p:spPr>
      </p:sp>
      <p:sp>
        <p:nvSpPr>
          <p:cNvPr name="AutoShape 64" id="64"/>
          <p:cNvSpPr/>
          <p:nvPr/>
        </p:nvSpPr>
        <p:spPr>
          <a:xfrm flipV="true">
            <a:off x="12415542" y="6850755"/>
            <a:ext cx="1532816" cy="756790"/>
          </a:xfrm>
          <a:prstGeom prst="line">
            <a:avLst/>
          </a:prstGeom>
          <a:ln cap="flat" w="38100">
            <a:solidFill>
              <a:srgbClr val="000000"/>
            </a:solidFill>
            <a:prstDash val="solid"/>
            <a:headEnd type="none" len="sm" w="sm"/>
            <a:tailEnd type="triangle" len="med" w="lg"/>
          </a:ln>
        </p:spPr>
      </p:sp>
      <p:sp>
        <p:nvSpPr>
          <p:cNvPr name="AutoShape 65" id="65"/>
          <p:cNvSpPr/>
          <p:nvPr/>
        </p:nvSpPr>
        <p:spPr>
          <a:xfrm>
            <a:off x="12415542" y="8047554"/>
            <a:ext cx="1532816" cy="207691"/>
          </a:xfrm>
          <a:prstGeom prst="line">
            <a:avLst/>
          </a:prstGeom>
          <a:ln cap="flat" w="38100">
            <a:solidFill>
              <a:srgbClr val="000000"/>
            </a:solidFill>
            <a:prstDash val="solid"/>
            <a:headEnd type="none" len="sm" w="sm"/>
            <a:tailEnd type="triangle" len="med" w="lg"/>
          </a:ln>
        </p:spPr>
      </p:sp>
      <p:sp>
        <p:nvSpPr>
          <p:cNvPr name="AutoShape 66" id="66"/>
          <p:cNvSpPr/>
          <p:nvPr/>
        </p:nvSpPr>
        <p:spPr>
          <a:xfrm>
            <a:off x="12415542" y="9041590"/>
            <a:ext cx="1532816" cy="301718"/>
          </a:xfrm>
          <a:prstGeom prst="line">
            <a:avLst/>
          </a:prstGeom>
          <a:ln cap="flat" w="38100">
            <a:solidFill>
              <a:srgbClr val="000000"/>
            </a:solidFill>
            <a:prstDash val="solid"/>
            <a:headEnd type="none" len="sm" w="sm"/>
            <a:tailEnd type="triangle" len="med" w="lg"/>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3493331" y="2296267"/>
            <a:ext cx="4070933" cy="7716310"/>
            <a:chOff x="0" y="0"/>
            <a:chExt cx="1072180" cy="2032279"/>
          </a:xfrm>
        </p:grpSpPr>
        <p:sp>
          <p:nvSpPr>
            <p:cNvPr name="Freeform 10" id="10"/>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11" id="11"/>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12" id="12"/>
          <p:cNvGrpSpPr>
            <a:grpSpLocks noChangeAspect="true"/>
          </p:cNvGrpSpPr>
          <p:nvPr/>
        </p:nvGrpSpPr>
        <p:grpSpPr>
          <a:xfrm rot="0">
            <a:off x="3900723" y="3172500"/>
            <a:ext cx="3260661" cy="645177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0" t="0" r="-1246"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3493331" y="2296267"/>
            <a:ext cx="4070933" cy="663349"/>
            <a:chOff x="0" y="0"/>
            <a:chExt cx="1072180" cy="174709"/>
          </a:xfrm>
        </p:grpSpPr>
        <p:sp>
          <p:nvSpPr>
            <p:cNvPr name="Freeform 23" id="23"/>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24" id="24"/>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grpSp>
        <p:nvGrpSpPr>
          <p:cNvPr name="Group 25" id="25"/>
          <p:cNvGrpSpPr>
            <a:grpSpLocks noChangeAspect="true"/>
          </p:cNvGrpSpPr>
          <p:nvPr/>
        </p:nvGrpSpPr>
        <p:grpSpPr>
          <a:xfrm rot="0">
            <a:off x="8252017" y="2546816"/>
            <a:ext cx="1783965" cy="3529882"/>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393" t="-5699" r="-1393"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35" id="35"/>
          <p:cNvGrpSpPr>
            <a:grpSpLocks noChangeAspect="true"/>
          </p:cNvGrpSpPr>
          <p:nvPr/>
        </p:nvGrpSpPr>
        <p:grpSpPr>
          <a:xfrm rot="0">
            <a:off x="8252017" y="6493003"/>
            <a:ext cx="1783965" cy="3529882"/>
            <a:chOff x="0" y="0"/>
            <a:chExt cx="2620010" cy="5184140"/>
          </a:xfrm>
        </p:grpSpPr>
        <p:sp>
          <p:nvSpPr>
            <p:cNvPr name="Freeform 36" id="3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7" id="3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304" t="-5516" r="-1304" b="0"/>
              </a:stretch>
            </a:blipFill>
          </p:spPr>
        </p:sp>
        <p:sp>
          <p:nvSpPr>
            <p:cNvPr name="Freeform 38" id="3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9" id="3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40" id="4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1" id="4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2" id="4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3" id="4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4" id="4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45" id="45"/>
          <p:cNvSpPr txBox="true"/>
          <p:nvPr/>
        </p:nvSpPr>
        <p:spPr>
          <a:xfrm rot="0">
            <a:off x="4077935" y="2416487"/>
            <a:ext cx="3370841"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Courier Homescreen</a:t>
            </a:r>
          </a:p>
        </p:txBody>
      </p:sp>
      <p:sp>
        <p:nvSpPr>
          <p:cNvPr name="AutoShape 46" id="46"/>
          <p:cNvSpPr/>
          <p:nvPr/>
        </p:nvSpPr>
        <p:spPr>
          <a:xfrm flipV="true">
            <a:off x="6234090" y="4311757"/>
            <a:ext cx="2036952" cy="1984485"/>
          </a:xfrm>
          <a:prstGeom prst="line">
            <a:avLst/>
          </a:prstGeom>
          <a:ln cap="flat" w="38100">
            <a:solidFill>
              <a:srgbClr val="FB8926"/>
            </a:solidFill>
            <a:prstDash val="solid"/>
            <a:headEnd type="none" len="sm" w="sm"/>
            <a:tailEnd type="arrow" len="sm" w="med"/>
          </a:ln>
        </p:spPr>
      </p:sp>
      <p:sp>
        <p:nvSpPr>
          <p:cNvPr name="AutoShape 47" id="47"/>
          <p:cNvSpPr/>
          <p:nvPr/>
        </p:nvSpPr>
        <p:spPr>
          <a:xfrm>
            <a:off x="6358784" y="7111899"/>
            <a:ext cx="1912258" cy="1146045"/>
          </a:xfrm>
          <a:prstGeom prst="line">
            <a:avLst/>
          </a:prstGeom>
          <a:ln cap="flat" w="38100">
            <a:solidFill>
              <a:srgbClr val="FB8926"/>
            </a:solidFill>
            <a:prstDash val="solid"/>
            <a:headEnd type="none" len="sm" w="sm"/>
            <a:tailEnd type="arrow" len="sm" w="med"/>
          </a:ln>
        </p:spPr>
      </p:sp>
      <p:grpSp>
        <p:nvGrpSpPr>
          <p:cNvPr name="Group 48" id="48"/>
          <p:cNvGrpSpPr/>
          <p:nvPr/>
        </p:nvGrpSpPr>
        <p:grpSpPr>
          <a:xfrm rot="0">
            <a:off x="10944007" y="2390881"/>
            <a:ext cx="4070933" cy="7716310"/>
            <a:chOff x="0" y="0"/>
            <a:chExt cx="1072180" cy="2032279"/>
          </a:xfrm>
        </p:grpSpPr>
        <p:sp>
          <p:nvSpPr>
            <p:cNvPr name="Freeform 49" id="49"/>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50" id="50"/>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51" id="51"/>
          <p:cNvGrpSpPr>
            <a:grpSpLocks noChangeAspect="true"/>
          </p:cNvGrpSpPr>
          <p:nvPr/>
        </p:nvGrpSpPr>
        <p:grpSpPr>
          <a:xfrm rot="0">
            <a:off x="11351400" y="3267114"/>
            <a:ext cx="3260661" cy="6451778"/>
            <a:chOff x="0" y="0"/>
            <a:chExt cx="2620010" cy="5184140"/>
          </a:xfrm>
        </p:grpSpPr>
        <p:sp>
          <p:nvSpPr>
            <p:cNvPr name="Freeform 52" id="5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53" id="53"/>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706" t="0" r="-706" b="0"/>
              </a:stretch>
            </a:blipFill>
          </p:spPr>
        </p:sp>
        <p:sp>
          <p:nvSpPr>
            <p:cNvPr name="Freeform 54" id="5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55" id="55"/>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56" id="5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57" id="5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58" id="5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59" id="5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60" id="6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61" id="61"/>
          <p:cNvGrpSpPr/>
          <p:nvPr/>
        </p:nvGrpSpPr>
        <p:grpSpPr>
          <a:xfrm rot="0">
            <a:off x="10944007" y="2390881"/>
            <a:ext cx="4070933" cy="663349"/>
            <a:chOff x="0" y="0"/>
            <a:chExt cx="1072180" cy="174709"/>
          </a:xfrm>
        </p:grpSpPr>
        <p:sp>
          <p:nvSpPr>
            <p:cNvPr name="Freeform 62" id="62"/>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63" id="63"/>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grpSp>
        <p:nvGrpSpPr>
          <p:cNvPr name="Group 64" id="64"/>
          <p:cNvGrpSpPr/>
          <p:nvPr/>
        </p:nvGrpSpPr>
        <p:grpSpPr>
          <a:xfrm rot="0">
            <a:off x="5872509" y="3769242"/>
            <a:ext cx="795621" cy="709110"/>
            <a:chOff x="0" y="0"/>
            <a:chExt cx="209546" cy="186762"/>
          </a:xfrm>
        </p:grpSpPr>
        <p:sp>
          <p:nvSpPr>
            <p:cNvPr name="Freeform 65" id="65"/>
            <p:cNvSpPr/>
            <p:nvPr/>
          </p:nvSpPr>
          <p:spPr>
            <a:xfrm flipH="false" flipV="false" rot="0">
              <a:off x="0" y="0"/>
              <a:ext cx="209546" cy="186762"/>
            </a:xfrm>
            <a:custGeom>
              <a:avLst/>
              <a:gdLst/>
              <a:ahLst/>
              <a:cxnLst/>
              <a:rect r="r" b="b" t="t" l="l"/>
              <a:pathLst>
                <a:path h="186762" w="209546">
                  <a:moveTo>
                    <a:pt x="93381" y="0"/>
                  </a:moveTo>
                  <a:lnTo>
                    <a:pt x="116166" y="0"/>
                  </a:lnTo>
                  <a:cubicBezTo>
                    <a:pt x="140932" y="0"/>
                    <a:pt x="164684" y="9838"/>
                    <a:pt x="182196" y="27351"/>
                  </a:cubicBezTo>
                  <a:cubicBezTo>
                    <a:pt x="199708" y="44863"/>
                    <a:pt x="209546" y="68615"/>
                    <a:pt x="209546" y="93381"/>
                  </a:cubicBezTo>
                  <a:lnTo>
                    <a:pt x="209546" y="93381"/>
                  </a:lnTo>
                  <a:cubicBezTo>
                    <a:pt x="209546" y="144954"/>
                    <a:pt x="167738" y="186762"/>
                    <a:pt x="116166" y="186762"/>
                  </a:cubicBezTo>
                  <a:lnTo>
                    <a:pt x="93381" y="186762"/>
                  </a:lnTo>
                  <a:cubicBezTo>
                    <a:pt x="41808" y="186762"/>
                    <a:pt x="0" y="144954"/>
                    <a:pt x="0" y="93381"/>
                  </a:cubicBezTo>
                  <a:lnTo>
                    <a:pt x="0" y="93381"/>
                  </a:lnTo>
                  <a:cubicBezTo>
                    <a:pt x="0" y="41808"/>
                    <a:pt x="41808" y="0"/>
                    <a:pt x="93381" y="0"/>
                  </a:cubicBezTo>
                  <a:close/>
                </a:path>
              </a:pathLst>
            </a:custGeom>
            <a:solidFill>
              <a:srgbClr val="000000">
                <a:alpha val="0"/>
              </a:srgbClr>
            </a:solidFill>
            <a:ln w="28575" cap="rnd">
              <a:solidFill>
                <a:srgbClr val="000000"/>
              </a:solidFill>
              <a:prstDash val="solid"/>
              <a:round/>
            </a:ln>
          </p:spPr>
        </p:sp>
        <p:sp>
          <p:nvSpPr>
            <p:cNvPr name="TextBox 66" id="66"/>
            <p:cNvSpPr txBox="true"/>
            <p:nvPr/>
          </p:nvSpPr>
          <p:spPr>
            <a:xfrm>
              <a:off x="0" y="-66675"/>
              <a:ext cx="209546" cy="253437"/>
            </a:xfrm>
            <a:prstGeom prst="rect">
              <a:avLst/>
            </a:prstGeom>
          </p:spPr>
          <p:txBody>
            <a:bodyPr anchor="ctr" rtlCol="false" tIns="50800" lIns="50800" bIns="50800" rIns="50800"/>
            <a:lstStyle/>
            <a:p>
              <a:pPr algn="ctr">
                <a:lnSpc>
                  <a:spcPts val="3499"/>
                </a:lnSpc>
              </a:pPr>
            </a:p>
          </p:txBody>
        </p:sp>
      </p:grpSp>
      <p:sp>
        <p:nvSpPr>
          <p:cNvPr name="TextBox 67" id="67"/>
          <p:cNvSpPr txBox="true"/>
          <p:nvPr/>
        </p:nvSpPr>
        <p:spPr>
          <a:xfrm rot="0">
            <a:off x="11528612" y="2354891"/>
            <a:ext cx="3370841" cy="711200"/>
          </a:xfrm>
          <a:prstGeom prst="rect">
            <a:avLst/>
          </a:prstGeom>
        </p:spPr>
        <p:txBody>
          <a:bodyPr anchor="t" rtlCol="false" tIns="0" lIns="0" bIns="0" rIns="0">
            <a:spAutoFit/>
          </a:bodyPr>
          <a:lstStyle/>
          <a:p>
            <a:pPr algn="ctr">
              <a:lnSpc>
                <a:spcPts val="2799"/>
              </a:lnSpc>
            </a:pPr>
            <a:r>
              <a:rPr lang="en-US" b="true" sz="1999" spc="63">
                <a:solidFill>
                  <a:srgbClr val="000000"/>
                </a:solidFill>
                <a:latin typeface="Poppins Bold"/>
                <a:ea typeface="Poppins Bold"/>
                <a:cs typeface="Poppins Bold"/>
                <a:sym typeface="Poppins Bold"/>
              </a:rPr>
              <a:t>Courier Homescreen:</a:t>
            </a:r>
          </a:p>
          <a:p>
            <a:pPr algn="ctr">
              <a:lnSpc>
                <a:spcPts val="2799"/>
              </a:lnSpc>
              <a:spcBef>
                <a:spcPct val="0"/>
              </a:spcBef>
            </a:pPr>
            <a:r>
              <a:rPr lang="en-US" b="true" sz="1999" spc="63">
                <a:solidFill>
                  <a:srgbClr val="000000"/>
                </a:solidFill>
                <a:latin typeface="Poppins Bold"/>
                <a:ea typeface="Poppins Bold"/>
                <a:cs typeface="Poppins Bold"/>
                <a:sym typeface="Poppins Bold"/>
              </a:rPr>
              <a:t>History Tab</a:t>
            </a:r>
          </a:p>
        </p:txBody>
      </p:sp>
      <p:sp>
        <p:nvSpPr>
          <p:cNvPr name="TextBox 68" id="68"/>
          <p:cNvSpPr txBox="true"/>
          <p:nvPr/>
        </p:nvSpPr>
        <p:spPr>
          <a:xfrm rot="0">
            <a:off x="11059592" y="2511101"/>
            <a:ext cx="469020"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3</a:t>
            </a:r>
          </a:p>
        </p:txBody>
      </p:sp>
      <p:sp>
        <p:nvSpPr>
          <p:cNvPr name="AutoShape 69" id="69"/>
          <p:cNvSpPr/>
          <p:nvPr/>
        </p:nvSpPr>
        <p:spPr>
          <a:xfrm flipV="true">
            <a:off x="6668130" y="2390881"/>
            <a:ext cx="6311343" cy="1732916"/>
          </a:xfrm>
          <a:prstGeom prst="line">
            <a:avLst/>
          </a:prstGeom>
          <a:ln cap="flat" w="28575">
            <a:solidFill>
              <a:srgbClr val="000000"/>
            </a:solidFill>
            <a:prstDash val="solid"/>
            <a:headEnd type="none" len="sm" w="sm"/>
            <a:tailEnd type="triangle" len="med" w="lg"/>
          </a:ln>
        </p:spPr>
      </p:sp>
      <p:sp>
        <p:nvSpPr>
          <p:cNvPr name="TextBox 70" id="70"/>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MOBILE APPLICATION</a:t>
            </a:r>
          </a:p>
        </p:txBody>
      </p:sp>
      <p:sp>
        <p:nvSpPr>
          <p:cNvPr name="TextBox 71" id="71"/>
          <p:cNvSpPr txBox="true"/>
          <p:nvPr/>
        </p:nvSpPr>
        <p:spPr>
          <a:xfrm rot="0">
            <a:off x="3608915" y="2416487"/>
            <a:ext cx="469020"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3</a:t>
            </a:r>
          </a:p>
        </p:txBody>
      </p:sp>
      <p:sp>
        <p:nvSpPr>
          <p:cNvPr name="TextBox 72" id="72"/>
          <p:cNvSpPr txBox="true"/>
          <p:nvPr/>
        </p:nvSpPr>
        <p:spPr>
          <a:xfrm rot="0">
            <a:off x="175120" y="2691441"/>
            <a:ext cx="2962033" cy="19441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Dual Input M</a:t>
            </a:r>
            <a:r>
              <a:rPr lang="en-US" b="true" sz="1833" spc="58">
                <a:solidFill>
                  <a:srgbClr val="000000"/>
                </a:solidFill>
                <a:latin typeface="Poppins Bold"/>
                <a:ea typeface="Poppins Bold"/>
                <a:cs typeface="Poppins Bold"/>
                <a:sym typeface="Poppins Bold"/>
              </a:rPr>
              <a:t>ethods: </a:t>
            </a:r>
            <a:r>
              <a:rPr lang="en-US" sz="1833" spc="58">
                <a:solidFill>
                  <a:srgbClr val="000000"/>
                </a:solidFill>
                <a:latin typeface="Poppins"/>
                <a:ea typeface="Poppins"/>
                <a:cs typeface="Poppins"/>
                <a:sym typeface="Poppins"/>
              </a:rPr>
              <a:t>Couriers can register a parcel by either scanning a student's QR/Barcode or entering details manually.</a:t>
            </a:r>
          </a:p>
        </p:txBody>
      </p:sp>
      <p:sp>
        <p:nvSpPr>
          <p:cNvPr name="TextBox 73" id="73"/>
          <p:cNvSpPr txBox="true"/>
          <p:nvPr/>
        </p:nvSpPr>
        <p:spPr>
          <a:xfrm rot="0">
            <a:off x="175120" y="4929291"/>
            <a:ext cx="2962033" cy="25918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Automated G</a:t>
            </a:r>
            <a:r>
              <a:rPr lang="en-US" b="true" sz="1833" spc="58">
                <a:solidFill>
                  <a:srgbClr val="000000"/>
                </a:solidFill>
                <a:latin typeface="Poppins Bold"/>
                <a:ea typeface="Poppins Bold"/>
                <a:cs typeface="Poppins Bold"/>
                <a:sym typeface="Poppins Bold"/>
              </a:rPr>
              <a:t>eneration:</a:t>
            </a:r>
            <a:r>
              <a:rPr lang="en-US" sz="1833" spc="58">
                <a:solidFill>
                  <a:srgbClr val="000000"/>
                </a:solidFill>
                <a:latin typeface="Poppins"/>
                <a:ea typeface="Poppins"/>
                <a:cs typeface="Poppins"/>
                <a:sym typeface="Poppins"/>
              </a:rPr>
              <a:t> </a:t>
            </a:r>
          </a:p>
          <a:p>
            <a:pPr algn="ctr">
              <a:lnSpc>
                <a:spcPts val="2566"/>
              </a:lnSpc>
              <a:spcBef>
                <a:spcPct val="0"/>
              </a:spcBef>
            </a:pPr>
            <a:r>
              <a:rPr lang="en-US" sz="1833" spc="58">
                <a:solidFill>
                  <a:srgbClr val="000000"/>
                </a:solidFill>
                <a:latin typeface="Poppins"/>
                <a:ea typeface="Poppins"/>
                <a:cs typeface="Poppins"/>
                <a:sym typeface="Poppins"/>
              </a:rPr>
              <a:t>Upon submission, the system automatically generates a unique One-Time Password (OTP) and barcode for the parcel.</a:t>
            </a:r>
          </a:p>
        </p:txBody>
      </p:sp>
      <p:sp>
        <p:nvSpPr>
          <p:cNvPr name="TextBox 74" id="74"/>
          <p:cNvSpPr txBox="true"/>
          <p:nvPr/>
        </p:nvSpPr>
        <p:spPr>
          <a:xfrm rot="0">
            <a:off x="175120" y="7896763"/>
            <a:ext cx="2962033" cy="19441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Error Reduc</a:t>
            </a:r>
            <a:r>
              <a:rPr lang="en-US" b="true" sz="1833" spc="58">
                <a:solidFill>
                  <a:srgbClr val="000000"/>
                </a:solidFill>
                <a:latin typeface="Poppins Bold"/>
                <a:ea typeface="Poppins Bold"/>
                <a:cs typeface="Poppins Bold"/>
                <a:sym typeface="Poppins Bold"/>
              </a:rPr>
              <a:t>tion: </a:t>
            </a:r>
          </a:p>
          <a:p>
            <a:pPr algn="ctr">
              <a:lnSpc>
                <a:spcPts val="2566"/>
              </a:lnSpc>
              <a:spcBef>
                <a:spcPct val="0"/>
              </a:spcBef>
            </a:pPr>
            <a:r>
              <a:rPr lang="en-US" sz="1833" spc="58">
                <a:solidFill>
                  <a:srgbClr val="000000"/>
                </a:solidFill>
                <a:latin typeface="Poppins"/>
                <a:ea typeface="Poppins"/>
                <a:cs typeface="Poppins"/>
                <a:sym typeface="Poppins"/>
              </a:rPr>
              <a:t>The scanning feature is designed to minimize manual data entry errors and speed up the delivery process.</a:t>
            </a:r>
          </a:p>
        </p:txBody>
      </p:sp>
      <p:sp>
        <p:nvSpPr>
          <p:cNvPr name="TextBox 75" id="75"/>
          <p:cNvSpPr txBox="true"/>
          <p:nvPr/>
        </p:nvSpPr>
        <p:spPr>
          <a:xfrm rot="0">
            <a:off x="15148290" y="2691441"/>
            <a:ext cx="2962033" cy="16203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D</a:t>
            </a:r>
            <a:r>
              <a:rPr lang="en-US" b="true" sz="1833" spc="58">
                <a:solidFill>
                  <a:srgbClr val="000000"/>
                </a:solidFill>
                <a:latin typeface="Poppins Bold"/>
                <a:ea typeface="Poppins Bold"/>
                <a:cs typeface="Poppins Bold"/>
                <a:sym typeface="Poppins Bold"/>
              </a:rPr>
              <a:t>elivery Log:</a:t>
            </a:r>
            <a:r>
              <a:rPr lang="en-US" sz="1833" spc="58">
                <a:solidFill>
                  <a:srgbClr val="000000"/>
                </a:solidFill>
                <a:latin typeface="Poppins"/>
                <a:ea typeface="Poppins"/>
                <a:cs typeface="Poppins"/>
                <a:sym typeface="Poppins"/>
              </a:rPr>
              <a:t> </a:t>
            </a:r>
          </a:p>
          <a:p>
            <a:pPr algn="ctr">
              <a:lnSpc>
                <a:spcPts val="2566"/>
              </a:lnSpc>
              <a:spcBef>
                <a:spcPct val="0"/>
              </a:spcBef>
            </a:pPr>
            <a:r>
              <a:rPr lang="en-US" sz="1833" spc="58">
                <a:solidFill>
                  <a:srgbClr val="000000"/>
                </a:solidFill>
                <a:latin typeface="Poppins"/>
                <a:ea typeface="Poppins"/>
                <a:cs typeface="Poppins"/>
                <a:sym typeface="Poppins"/>
              </a:rPr>
              <a:t>Provides a complete chronological record of all parcels deposited by the courier.</a:t>
            </a:r>
          </a:p>
        </p:txBody>
      </p:sp>
      <p:sp>
        <p:nvSpPr>
          <p:cNvPr name="TextBox 76" id="76"/>
          <p:cNvSpPr txBox="true"/>
          <p:nvPr/>
        </p:nvSpPr>
        <p:spPr>
          <a:xfrm rot="0">
            <a:off x="15148290" y="4810462"/>
            <a:ext cx="2962033" cy="22680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R</a:t>
            </a:r>
            <a:r>
              <a:rPr lang="en-US" b="true" sz="1833" spc="58">
                <a:solidFill>
                  <a:srgbClr val="000000"/>
                </a:solidFill>
                <a:latin typeface="Poppins Bold"/>
                <a:ea typeface="Poppins Bold"/>
                <a:cs typeface="Poppins Bold"/>
                <a:sym typeface="Poppins Bold"/>
              </a:rPr>
              <a:t>eal-Time Status: </a:t>
            </a:r>
            <a:r>
              <a:rPr lang="en-US" sz="1833" spc="58">
                <a:solidFill>
                  <a:srgbClr val="000000"/>
                </a:solidFill>
                <a:latin typeface="Poppins"/>
                <a:ea typeface="Poppins"/>
                <a:cs typeface="Poppins"/>
                <a:sym typeface="Poppins"/>
              </a:rPr>
              <a:t>Displays up-to-date status (e.g., "DELIVERED") and timestamps synced directly with the database.</a:t>
            </a:r>
          </a:p>
        </p:txBody>
      </p:sp>
      <p:sp>
        <p:nvSpPr>
          <p:cNvPr name="TextBox 77" id="77"/>
          <p:cNvSpPr txBox="true"/>
          <p:nvPr/>
        </p:nvSpPr>
        <p:spPr>
          <a:xfrm rot="0">
            <a:off x="15148290" y="7573777"/>
            <a:ext cx="2962033" cy="19441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K</a:t>
            </a:r>
            <a:r>
              <a:rPr lang="en-US" b="true" sz="1833" spc="58">
                <a:solidFill>
                  <a:srgbClr val="000000"/>
                </a:solidFill>
                <a:latin typeface="Poppins Bold"/>
                <a:ea typeface="Poppins Bold"/>
                <a:cs typeface="Poppins Bold"/>
                <a:sym typeface="Poppins Bold"/>
              </a:rPr>
              <a:t>ey Information: </a:t>
            </a:r>
          </a:p>
          <a:p>
            <a:pPr algn="ctr">
              <a:lnSpc>
                <a:spcPts val="2566"/>
              </a:lnSpc>
              <a:spcBef>
                <a:spcPct val="0"/>
              </a:spcBef>
            </a:pPr>
            <a:r>
              <a:rPr lang="en-US" sz="1833" spc="58">
                <a:solidFill>
                  <a:srgbClr val="000000"/>
                </a:solidFill>
                <a:latin typeface="Poppins"/>
                <a:ea typeface="Poppins"/>
                <a:cs typeface="Poppins"/>
                <a:sym typeface="Poppins"/>
              </a:rPr>
              <a:t>Shows essential details at a glance, including the assigned Locker Number (e.g., B122) and recipient information.</a:t>
            </a:r>
          </a:p>
        </p:txBody>
      </p:sp>
      <p:sp>
        <p:nvSpPr>
          <p:cNvPr name="AutoShape 78" id="78"/>
          <p:cNvSpPr/>
          <p:nvPr/>
        </p:nvSpPr>
        <p:spPr>
          <a:xfrm flipV="true">
            <a:off x="14577289" y="3525411"/>
            <a:ext cx="571001" cy="2967591"/>
          </a:xfrm>
          <a:prstGeom prst="line">
            <a:avLst/>
          </a:prstGeom>
          <a:ln cap="flat" w="38100">
            <a:solidFill>
              <a:srgbClr val="FB8926"/>
            </a:solidFill>
            <a:prstDash val="solid"/>
            <a:headEnd type="none" len="sm" w="sm"/>
            <a:tailEnd type="arrow" len="sm" w="med"/>
          </a:ln>
        </p:spPr>
      </p:sp>
      <p:sp>
        <p:nvSpPr>
          <p:cNvPr name="AutoShape 79" id="79"/>
          <p:cNvSpPr/>
          <p:nvPr/>
        </p:nvSpPr>
        <p:spPr>
          <a:xfrm flipV="true">
            <a:off x="14577289" y="5987916"/>
            <a:ext cx="723401" cy="530906"/>
          </a:xfrm>
          <a:prstGeom prst="line">
            <a:avLst/>
          </a:prstGeom>
          <a:ln cap="flat" w="38100">
            <a:solidFill>
              <a:srgbClr val="FB8926"/>
            </a:solidFill>
            <a:prstDash val="solid"/>
            <a:headEnd type="none" len="sm" w="sm"/>
            <a:tailEnd type="arrow" len="sm" w="med"/>
          </a:ln>
        </p:spPr>
      </p:sp>
      <p:sp>
        <p:nvSpPr>
          <p:cNvPr name="AutoShape 80" id="80"/>
          <p:cNvSpPr/>
          <p:nvPr/>
        </p:nvSpPr>
        <p:spPr>
          <a:xfrm>
            <a:off x="14508172" y="6550467"/>
            <a:ext cx="729228" cy="2222233"/>
          </a:xfrm>
          <a:prstGeom prst="line">
            <a:avLst/>
          </a:prstGeom>
          <a:ln cap="flat" w="38100">
            <a:solidFill>
              <a:srgbClr val="FB8926"/>
            </a:solidFill>
            <a:prstDash val="solid"/>
            <a:headEnd type="none" len="sm" w="sm"/>
            <a:tailEnd type="arrow" len="sm" w="med"/>
          </a:ln>
        </p:spPr>
      </p:sp>
      <p:sp>
        <p:nvSpPr>
          <p:cNvPr name="AutoShape 81" id="81"/>
          <p:cNvSpPr/>
          <p:nvPr/>
        </p:nvSpPr>
        <p:spPr>
          <a:xfrm flipH="true" flipV="true">
            <a:off x="3137153" y="3687336"/>
            <a:ext cx="798342" cy="2711053"/>
          </a:xfrm>
          <a:prstGeom prst="line">
            <a:avLst/>
          </a:prstGeom>
          <a:ln cap="flat" w="38100">
            <a:solidFill>
              <a:srgbClr val="FB8926"/>
            </a:solidFill>
            <a:prstDash val="solid"/>
            <a:headEnd type="none" len="sm" w="sm"/>
            <a:tailEnd type="arrow" len="sm" w="med"/>
          </a:ln>
        </p:spPr>
      </p:sp>
      <p:sp>
        <p:nvSpPr>
          <p:cNvPr name="AutoShape 82" id="82"/>
          <p:cNvSpPr/>
          <p:nvPr/>
        </p:nvSpPr>
        <p:spPr>
          <a:xfrm flipH="true" flipV="true">
            <a:off x="3137153" y="6249036"/>
            <a:ext cx="798342" cy="149353"/>
          </a:xfrm>
          <a:prstGeom prst="line">
            <a:avLst/>
          </a:prstGeom>
          <a:ln cap="flat" w="38100">
            <a:solidFill>
              <a:srgbClr val="FB8926"/>
            </a:solidFill>
            <a:prstDash val="solid"/>
            <a:headEnd type="none" len="sm" w="sm"/>
            <a:tailEnd type="arrow" len="sm" w="med"/>
          </a:ln>
        </p:spPr>
      </p:sp>
      <p:sp>
        <p:nvSpPr>
          <p:cNvPr name="AutoShape 83" id="83"/>
          <p:cNvSpPr/>
          <p:nvPr/>
        </p:nvSpPr>
        <p:spPr>
          <a:xfrm flipH="true">
            <a:off x="3226263" y="6360917"/>
            <a:ext cx="735052" cy="2478772"/>
          </a:xfrm>
          <a:prstGeom prst="line">
            <a:avLst/>
          </a:prstGeom>
          <a:ln cap="flat" w="38100">
            <a:solidFill>
              <a:srgbClr val="FB8926"/>
            </a:solidFill>
            <a:prstDash val="solid"/>
            <a:headEnd type="none" len="sm" w="sm"/>
            <a:tailEnd type="arrow" len="sm" w="med"/>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3493331" y="2296267"/>
            <a:ext cx="4070933" cy="7716310"/>
            <a:chOff x="0" y="0"/>
            <a:chExt cx="1072180" cy="2032279"/>
          </a:xfrm>
        </p:grpSpPr>
        <p:sp>
          <p:nvSpPr>
            <p:cNvPr name="Freeform 10" id="10"/>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11" id="11"/>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12" id="12"/>
          <p:cNvGrpSpPr>
            <a:grpSpLocks noChangeAspect="true"/>
          </p:cNvGrpSpPr>
          <p:nvPr/>
        </p:nvGrpSpPr>
        <p:grpSpPr>
          <a:xfrm rot="0">
            <a:off x="3900723" y="3172500"/>
            <a:ext cx="3260661" cy="6451778"/>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40" t="0" r="-740"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3493331" y="2296267"/>
            <a:ext cx="4070933" cy="663349"/>
            <a:chOff x="0" y="0"/>
            <a:chExt cx="1072180" cy="174709"/>
          </a:xfrm>
        </p:grpSpPr>
        <p:sp>
          <p:nvSpPr>
            <p:cNvPr name="Freeform 23" id="23"/>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24" id="24"/>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grpSp>
        <p:nvGrpSpPr>
          <p:cNvPr name="Group 25" id="25"/>
          <p:cNvGrpSpPr>
            <a:grpSpLocks noChangeAspect="true"/>
          </p:cNvGrpSpPr>
          <p:nvPr/>
        </p:nvGrpSpPr>
        <p:grpSpPr>
          <a:xfrm rot="0">
            <a:off x="7860392" y="2317427"/>
            <a:ext cx="2319566" cy="4589661"/>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1416" r="0" b="-1416"/>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5" id="35"/>
          <p:cNvSpPr txBox="true"/>
          <p:nvPr/>
        </p:nvSpPr>
        <p:spPr>
          <a:xfrm rot="0">
            <a:off x="4077935" y="2416487"/>
            <a:ext cx="3370841"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Student Homescreen</a:t>
            </a:r>
          </a:p>
        </p:txBody>
      </p:sp>
      <p:grpSp>
        <p:nvGrpSpPr>
          <p:cNvPr name="Group 36" id="36"/>
          <p:cNvGrpSpPr/>
          <p:nvPr/>
        </p:nvGrpSpPr>
        <p:grpSpPr>
          <a:xfrm rot="0">
            <a:off x="13737710" y="2296267"/>
            <a:ext cx="4070933" cy="7716310"/>
            <a:chOff x="0" y="0"/>
            <a:chExt cx="1072180" cy="2032279"/>
          </a:xfrm>
        </p:grpSpPr>
        <p:sp>
          <p:nvSpPr>
            <p:cNvPr name="Freeform 37" id="37"/>
            <p:cNvSpPr/>
            <p:nvPr/>
          </p:nvSpPr>
          <p:spPr>
            <a:xfrm flipH="false" flipV="false" rot="0">
              <a:off x="0" y="0"/>
              <a:ext cx="1072180" cy="2032279"/>
            </a:xfrm>
            <a:custGeom>
              <a:avLst/>
              <a:gdLst/>
              <a:ahLst/>
              <a:cxnLst/>
              <a:rect r="r" b="b" t="t" l="l"/>
              <a:pathLst>
                <a:path h="2032279" w="1072180">
                  <a:moveTo>
                    <a:pt x="96990" y="0"/>
                  </a:moveTo>
                  <a:lnTo>
                    <a:pt x="975190" y="0"/>
                  </a:lnTo>
                  <a:cubicBezTo>
                    <a:pt x="1028756" y="0"/>
                    <a:pt x="1072180" y="43424"/>
                    <a:pt x="1072180" y="96990"/>
                  </a:cubicBezTo>
                  <a:lnTo>
                    <a:pt x="1072180" y="1935290"/>
                  </a:lnTo>
                  <a:cubicBezTo>
                    <a:pt x="1072180" y="1961013"/>
                    <a:pt x="1061962" y="1985683"/>
                    <a:pt x="1043772" y="2003872"/>
                  </a:cubicBezTo>
                  <a:cubicBezTo>
                    <a:pt x="1025583" y="2022061"/>
                    <a:pt x="1000914" y="2032279"/>
                    <a:pt x="975190" y="2032279"/>
                  </a:cubicBezTo>
                  <a:lnTo>
                    <a:pt x="96990" y="2032279"/>
                  </a:lnTo>
                  <a:cubicBezTo>
                    <a:pt x="43424" y="2032279"/>
                    <a:pt x="0" y="1988856"/>
                    <a:pt x="0" y="1935290"/>
                  </a:cubicBezTo>
                  <a:lnTo>
                    <a:pt x="0" y="96990"/>
                  </a:lnTo>
                  <a:cubicBezTo>
                    <a:pt x="0" y="43424"/>
                    <a:pt x="43424" y="0"/>
                    <a:pt x="96990" y="0"/>
                  </a:cubicBezTo>
                  <a:close/>
                </a:path>
              </a:pathLst>
            </a:custGeom>
            <a:solidFill>
              <a:srgbClr val="20419A"/>
            </a:solidFill>
          </p:spPr>
        </p:sp>
        <p:sp>
          <p:nvSpPr>
            <p:cNvPr name="TextBox 38" id="38"/>
            <p:cNvSpPr txBox="true"/>
            <p:nvPr/>
          </p:nvSpPr>
          <p:spPr>
            <a:xfrm>
              <a:off x="0" y="-66675"/>
              <a:ext cx="1072180" cy="2098954"/>
            </a:xfrm>
            <a:prstGeom prst="rect">
              <a:avLst/>
            </a:prstGeom>
          </p:spPr>
          <p:txBody>
            <a:bodyPr anchor="ctr" rtlCol="false" tIns="50800" lIns="50800" bIns="50800" rIns="50800"/>
            <a:lstStyle/>
            <a:p>
              <a:pPr algn="ctr">
                <a:lnSpc>
                  <a:spcPts val="3499"/>
                </a:lnSpc>
              </a:pPr>
            </a:p>
          </p:txBody>
        </p:sp>
      </p:grpSp>
      <p:grpSp>
        <p:nvGrpSpPr>
          <p:cNvPr name="Group 39" id="39"/>
          <p:cNvGrpSpPr>
            <a:grpSpLocks noChangeAspect="true"/>
          </p:cNvGrpSpPr>
          <p:nvPr/>
        </p:nvGrpSpPr>
        <p:grpSpPr>
          <a:xfrm rot="0">
            <a:off x="14145103" y="3172500"/>
            <a:ext cx="3260661" cy="6451778"/>
            <a:chOff x="0" y="0"/>
            <a:chExt cx="2620010" cy="5184140"/>
          </a:xfrm>
        </p:grpSpPr>
        <p:sp>
          <p:nvSpPr>
            <p:cNvPr name="Freeform 40" id="4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1" id="41"/>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901" t="-4686" r="-901" b="0"/>
              </a:stretch>
            </a:blipFill>
          </p:spPr>
        </p:sp>
        <p:sp>
          <p:nvSpPr>
            <p:cNvPr name="Freeform 42" id="4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3" id="43"/>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44" id="4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5" id="4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6" id="4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7" id="4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8" id="4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49" id="49"/>
          <p:cNvGrpSpPr/>
          <p:nvPr/>
        </p:nvGrpSpPr>
        <p:grpSpPr>
          <a:xfrm rot="0">
            <a:off x="13737710" y="2296267"/>
            <a:ext cx="4070933" cy="663349"/>
            <a:chOff x="0" y="0"/>
            <a:chExt cx="1072180" cy="174709"/>
          </a:xfrm>
        </p:grpSpPr>
        <p:sp>
          <p:nvSpPr>
            <p:cNvPr name="Freeform 50" id="50"/>
            <p:cNvSpPr/>
            <p:nvPr/>
          </p:nvSpPr>
          <p:spPr>
            <a:xfrm flipH="false" flipV="false" rot="0">
              <a:off x="0" y="0"/>
              <a:ext cx="1072180" cy="174709"/>
            </a:xfrm>
            <a:custGeom>
              <a:avLst/>
              <a:gdLst/>
              <a:ahLst/>
              <a:cxnLst/>
              <a:rect r="r" b="b" t="t" l="l"/>
              <a:pathLst>
                <a:path h="174709" w="1072180">
                  <a:moveTo>
                    <a:pt x="87355" y="0"/>
                  </a:moveTo>
                  <a:lnTo>
                    <a:pt x="984825" y="0"/>
                  </a:lnTo>
                  <a:cubicBezTo>
                    <a:pt x="1033070" y="0"/>
                    <a:pt x="1072180" y="39110"/>
                    <a:pt x="1072180" y="87355"/>
                  </a:cubicBezTo>
                  <a:lnTo>
                    <a:pt x="1072180" y="87355"/>
                  </a:lnTo>
                  <a:cubicBezTo>
                    <a:pt x="1072180" y="135599"/>
                    <a:pt x="1033070" y="174709"/>
                    <a:pt x="984825" y="174709"/>
                  </a:cubicBezTo>
                  <a:lnTo>
                    <a:pt x="87355" y="174709"/>
                  </a:lnTo>
                  <a:cubicBezTo>
                    <a:pt x="39110" y="174709"/>
                    <a:pt x="0" y="135599"/>
                    <a:pt x="0" y="87355"/>
                  </a:cubicBezTo>
                  <a:lnTo>
                    <a:pt x="0" y="87355"/>
                  </a:lnTo>
                  <a:cubicBezTo>
                    <a:pt x="0" y="39110"/>
                    <a:pt x="39110" y="0"/>
                    <a:pt x="87355" y="0"/>
                  </a:cubicBezTo>
                  <a:close/>
                </a:path>
              </a:pathLst>
            </a:custGeom>
            <a:gradFill rotWithShape="true">
              <a:gsLst>
                <a:gs pos="0">
                  <a:srgbClr val="FFFFFF">
                    <a:alpha val="100000"/>
                  </a:srgbClr>
                </a:gs>
                <a:gs pos="100000">
                  <a:srgbClr val="FFB000">
                    <a:alpha val="100000"/>
                  </a:srgbClr>
                </a:gs>
              </a:gsLst>
              <a:lin ang="0"/>
            </a:gradFill>
            <a:ln w="9525" cap="rnd">
              <a:solidFill>
                <a:srgbClr val="000000"/>
              </a:solidFill>
              <a:prstDash val="solid"/>
              <a:round/>
            </a:ln>
          </p:spPr>
        </p:sp>
        <p:sp>
          <p:nvSpPr>
            <p:cNvPr name="TextBox 51" id="51"/>
            <p:cNvSpPr txBox="true"/>
            <p:nvPr/>
          </p:nvSpPr>
          <p:spPr>
            <a:xfrm>
              <a:off x="0" y="-66675"/>
              <a:ext cx="1072180" cy="241384"/>
            </a:xfrm>
            <a:prstGeom prst="rect">
              <a:avLst/>
            </a:prstGeom>
          </p:spPr>
          <p:txBody>
            <a:bodyPr anchor="ctr" rtlCol="false" tIns="50800" lIns="50800" bIns="50800" rIns="50800"/>
            <a:lstStyle/>
            <a:p>
              <a:pPr algn="ctr">
                <a:lnSpc>
                  <a:spcPts val="3499"/>
                </a:lnSpc>
              </a:pPr>
            </a:p>
          </p:txBody>
        </p:sp>
      </p:grpSp>
      <p:grpSp>
        <p:nvGrpSpPr>
          <p:cNvPr name="Group 52" id="52"/>
          <p:cNvGrpSpPr/>
          <p:nvPr/>
        </p:nvGrpSpPr>
        <p:grpSpPr>
          <a:xfrm rot="0">
            <a:off x="5836279" y="8743719"/>
            <a:ext cx="795621" cy="709110"/>
            <a:chOff x="0" y="0"/>
            <a:chExt cx="209546" cy="186762"/>
          </a:xfrm>
        </p:grpSpPr>
        <p:sp>
          <p:nvSpPr>
            <p:cNvPr name="Freeform 53" id="53"/>
            <p:cNvSpPr/>
            <p:nvPr/>
          </p:nvSpPr>
          <p:spPr>
            <a:xfrm flipH="false" flipV="false" rot="0">
              <a:off x="0" y="0"/>
              <a:ext cx="209546" cy="186762"/>
            </a:xfrm>
            <a:custGeom>
              <a:avLst/>
              <a:gdLst/>
              <a:ahLst/>
              <a:cxnLst/>
              <a:rect r="r" b="b" t="t" l="l"/>
              <a:pathLst>
                <a:path h="186762" w="209546">
                  <a:moveTo>
                    <a:pt x="93381" y="0"/>
                  </a:moveTo>
                  <a:lnTo>
                    <a:pt x="116166" y="0"/>
                  </a:lnTo>
                  <a:cubicBezTo>
                    <a:pt x="140932" y="0"/>
                    <a:pt x="164684" y="9838"/>
                    <a:pt x="182196" y="27351"/>
                  </a:cubicBezTo>
                  <a:cubicBezTo>
                    <a:pt x="199708" y="44863"/>
                    <a:pt x="209546" y="68615"/>
                    <a:pt x="209546" y="93381"/>
                  </a:cubicBezTo>
                  <a:lnTo>
                    <a:pt x="209546" y="93381"/>
                  </a:lnTo>
                  <a:cubicBezTo>
                    <a:pt x="209546" y="144954"/>
                    <a:pt x="167738" y="186762"/>
                    <a:pt x="116166" y="186762"/>
                  </a:cubicBezTo>
                  <a:lnTo>
                    <a:pt x="93381" y="186762"/>
                  </a:lnTo>
                  <a:cubicBezTo>
                    <a:pt x="41808" y="186762"/>
                    <a:pt x="0" y="144954"/>
                    <a:pt x="0" y="93381"/>
                  </a:cubicBezTo>
                  <a:lnTo>
                    <a:pt x="0" y="93381"/>
                  </a:lnTo>
                  <a:cubicBezTo>
                    <a:pt x="0" y="41808"/>
                    <a:pt x="41808" y="0"/>
                    <a:pt x="93381" y="0"/>
                  </a:cubicBezTo>
                  <a:close/>
                </a:path>
              </a:pathLst>
            </a:custGeom>
            <a:solidFill>
              <a:srgbClr val="000000">
                <a:alpha val="0"/>
              </a:srgbClr>
            </a:solidFill>
            <a:ln w="28575" cap="rnd">
              <a:solidFill>
                <a:srgbClr val="000000"/>
              </a:solidFill>
              <a:prstDash val="solid"/>
              <a:round/>
            </a:ln>
          </p:spPr>
        </p:sp>
        <p:sp>
          <p:nvSpPr>
            <p:cNvPr name="TextBox 54" id="54"/>
            <p:cNvSpPr txBox="true"/>
            <p:nvPr/>
          </p:nvSpPr>
          <p:spPr>
            <a:xfrm>
              <a:off x="0" y="-66675"/>
              <a:ext cx="209546" cy="253437"/>
            </a:xfrm>
            <a:prstGeom prst="rect">
              <a:avLst/>
            </a:prstGeom>
          </p:spPr>
          <p:txBody>
            <a:bodyPr anchor="ctr" rtlCol="false" tIns="50800" lIns="50800" bIns="50800" rIns="50800"/>
            <a:lstStyle/>
            <a:p>
              <a:pPr algn="ctr">
                <a:lnSpc>
                  <a:spcPts val="3499"/>
                </a:lnSpc>
              </a:pPr>
            </a:p>
          </p:txBody>
        </p:sp>
      </p:grpSp>
      <p:sp>
        <p:nvSpPr>
          <p:cNvPr name="AutoShape 55" id="55"/>
          <p:cNvSpPr/>
          <p:nvPr/>
        </p:nvSpPr>
        <p:spPr>
          <a:xfrm flipV="true">
            <a:off x="6631901" y="2627942"/>
            <a:ext cx="7105809" cy="6470332"/>
          </a:xfrm>
          <a:prstGeom prst="line">
            <a:avLst/>
          </a:prstGeom>
          <a:ln cap="flat" w="28575">
            <a:solidFill>
              <a:srgbClr val="000000"/>
            </a:solidFill>
            <a:prstDash val="solid"/>
            <a:headEnd type="none" len="sm" w="sm"/>
            <a:tailEnd type="triangle" len="med" w="lg"/>
          </a:ln>
        </p:spPr>
      </p:sp>
      <p:sp>
        <p:nvSpPr>
          <p:cNvPr name="TextBox 56" id="56"/>
          <p:cNvSpPr txBox="true"/>
          <p:nvPr/>
        </p:nvSpPr>
        <p:spPr>
          <a:xfrm rot="0">
            <a:off x="246988" y="2580317"/>
            <a:ext cx="2962033" cy="22680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R</a:t>
            </a:r>
            <a:r>
              <a:rPr lang="en-US" b="true" sz="1833" spc="58">
                <a:solidFill>
                  <a:srgbClr val="000000"/>
                </a:solidFill>
                <a:latin typeface="Poppins Bold"/>
                <a:ea typeface="Poppins Bold"/>
                <a:cs typeface="Poppins Bold"/>
                <a:sym typeface="Poppins Bold"/>
              </a:rPr>
              <a:t>eal-Time Dashboard: </a:t>
            </a:r>
            <a:r>
              <a:rPr lang="en-US" sz="1833" spc="58">
                <a:solidFill>
                  <a:srgbClr val="000000"/>
                </a:solidFill>
                <a:latin typeface="Poppins"/>
                <a:ea typeface="Poppins"/>
                <a:cs typeface="Poppins"/>
                <a:sym typeface="Poppins"/>
              </a:rPr>
              <a:t>Instantly displays incoming parcels categorized as "Ready for Pickup" with their current status (e.g., "DELIVERED").</a:t>
            </a:r>
          </a:p>
        </p:txBody>
      </p:sp>
      <p:sp>
        <p:nvSpPr>
          <p:cNvPr name="TextBox 57" id="57"/>
          <p:cNvSpPr txBox="true"/>
          <p:nvPr/>
        </p:nvSpPr>
        <p:spPr>
          <a:xfrm rot="0">
            <a:off x="246988" y="5158527"/>
            <a:ext cx="2962033" cy="19441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Ess</a:t>
            </a:r>
            <a:r>
              <a:rPr lang="en-US" b="true" sz="1833" spc="58">
                <a:solidFill>
                  <a:srgbClr val="000000"/>
                </a:solidFill>
                <a:latin typeface="Poppins Bold"/>
                <a:ea typeface="Poppins Bold"/>
                <a:cs typeface="Poppins Bold"/>
                <a:sym typeface="Poppins Bold"/>
              </a:rPr>
              <a:t>ential Details: </a:t>
            </a:r>
            <a:r>
              <a:rPr lang="en-US" sz="1833" spc="58">
                <a:solidFill>
                  <a:srgbClr val="000000"/>
                </a:solidFill>
                <a:latin typeface="Poppins"/>
                <a:ea typeface="Poppins"/>
                <a:cs typeface="Poppins"/>
                <a:sym typeface="Poppins"/>
              </a:rPr>
              <a:t>Clearly identifies the assigned storage unit (e.g., "Locker B122") so the student knows exactly where to go.</a:t>
            </a:r>
          </a:p>
        </p:txBody>
      </p:sp>
      <p:sp>
        <p:nvSpPr>
          <p:cNvPr name="TextBox 58" id="58"/>
          <p:cNvSpPr txBox="true"/>
          <p:nvPr/>
        </p:nvSpPr>
        <p:spPr>
          <a:xfrm rot="0">
            <a:off x="7792792" y="7055068"/>
            <a:ext cx="2454766" cy="2915716"/>
          </a:xfrm>
          <a:prstGeom prst="rect">
            <a:avLst/>
          </a:prstGeom>
        </p:spPr>
        <p:txBody>
          <a:bodyPr anchor="t" rtlCol="false" tIns="0" lIns="0" bIns="0" rIns="0">
            <a:spAutoFit/>
          </a:bodyPr>
          <a:lstStyle/>
          <a:p>
            <a:pPr algn="ctr">
              <a:lnSpc>
                <a:spcPts val="2566"/>
              </a:lnSpc>
            </a:pPr>
            <a:r>
              <a:rPr lang="en-US" b="true" sz="1833" spc="58">
                <a:solidFill>
                  <a:srgbClr val="000000"/>
                </a:solidFill>
                <a:latin typeface="Poppins Bold"/>
                <a:ea typeface="Poppins Bold"/>
                <a:cs typeface="Poppins Bold"/>
                <a:sym typeface="Poppins Bold"/>
              </a:rPr>
              <a:t>Confirmation Process: </a:t>
            </a:r>
          </a:p>
          <a:p>
            <a:pPr algn="ctr">
              <a:lnSpc>
                <a:spcPts val="2566"/>
              </a:lnSpc>
              <a:spcBef>
                <a:spcPct val="0"/>
              </a:spcBef>
            </a:pPr>
            <a:r>
              <a:rPr lang="en-US" sz="1833" spc="58">
                <a:solidFill>
                  <a:srgbClr val="000000"/>
                </a:solidFill>
                <a:latin typeface="Poppins"/>
                <a:ea typeface="Poppins"/>
                <a:cs typeface="Poppins"/>
                <a:sym typeface="Poppins"/>
              </a:rPr>
              <a:t>Stud</a:t>
            </a:r>
            <a:r>
              <a:rPr lang="en-US" sz="1833" spc="58">
                <a:solidFill>
                  <a:srgbClr val="000000"/>
                </a:solidFill>
                <a:latin typeface="Poppins"/>
                <a:ea typeface="Poppins"/>
                <a:cs typeface="Poppins"/>
                <a:sym typeface="Poppins"/>
              </a:rPr>
              <a:t>ents scan the parcel's label to verify they have collected the correct item, which updates the system status.</a:t>
            </a:r>
          </a:p>
        </p:txBody>
      </p:sp>
      <p:sp>
        <p:nvSpPr>
          <p:cNvPr name="AutoShape 59" id="59"/>
          <p:cNvSpPr/>
          <p:nvPr/>
        </p:nvSpPr>
        <p:spPr>
          <a:xfrm flipH="true" flipV="true">
            <a:off x="3137153" y="3687336"/>
            <a:ext cx="798342" cy="2711053"/>
          </a:xfrm>
          <a:prstGeom prst="line">
            <a:avLst/>
          </a:prstGeom>
          <a:ln cap="flat" w="38100">
            <a:solidFill>
              <a:srgbClr val="FB8926"/>
            </a:solidFill>
            <a:prstDash val="solid"/>
            <a:headEnd type="none" len="sm" w="sm"/>
            <a:tailEnd type="arrow" len="sm" w="med"/>
          </a:ln>
        </p:spPr>
      </p:sp>
      <p:sp>
        <p:nvSpPr>
          <p:cNvPr name="AutoShape 60" id="60"/>
          <p:cNvSpPr/>
          <p:nvPr/>
        </p:nvSpPr>
        <p:spPr>
          <a:xfrm flipH="true" flipV="true">
            <a:off x="3209021" y="6086551"/>
            <a:ext cx="865683" cy="311838"/>
          </a:xfrm>
          <a:prstGeom prst="line">
            <a:avLst/>
          </a:prstGeom>
          <a:ln cap="flat" w="38100">
            <a:solidFill>
              <a:srgbClr val="FB8926"/>
            </a:solidFill>
            <a:prstDash val="solid"/>
            <a:headEnd type="none" len="sm" w="sm"/>
            <a:tailEnd type="arrow" len="sm" w="med"/>
          </a:ln>
        </p:spPr>
      </p:sp>
      <p:sp>
        <p:nvSpPr>
          <p:cNvPr name="AutoShape 61" id="61"/>
          <p:cNvSpPr/>
          <p:nvPr/>
        </p:nvSpPr>
        <p:spPr>
          <a:xfrm flipH="true">
            <a:off x="3257908" y="6360917"/>
            <a:ext cx="816796" cy="2320545"/>
          </a:xfrm>
          <a:prstGeom prst="line">
            <a:avLst/>
          </a:prstGeom>
          <a:ln cap="flat" w="38100">
            <a:solidFill>
              <a:srgbClr val="FB8926"/>
            </a:solidFill>
            <a:prstDash val="solid"/>
            <a:headEnd type="none" len="sm" w="sm"/>
            <a:tailEnd type="arrow" len="sm" w="med"/>
          </a:ln>
        </p:spPr>
      </p:sp>
      <p:sp>
        <p:nvSpPr>
          <p:cNvPr name="AutoShape 62" id="62"/>
          <p:cNvSpPr/>
          <p:nvPr/>
        </p:nvSpPr>
        <p:spPr>
          <a:xfrm>
            <a:off x="10155222" y="4612257"/>
            <a:ext cx="92336" cy="3924481"/>
          </a:xfrm>
          <a:prstGeom prst="line">
            <a:avLst/>
          </a:prstGeom>
          <a:ln cap="flat" w="38100">
            <a:solidFill>
              <a:srgbClr val="FB8926"/>
            </a:solidFill>
            <a:prstDash val="solid"/>
            <a:headEnd type="none" len="sm" w="sm"/>
            <a:tailEnd type="arrow" len="sm" w="med"/>
          </a:ln>
        </p:spPr>
      </p:sp>
      <p:sp>
        <p:nvSpPr>
          <p:cNvPr name="AutoShape 63" id="63"/>
          <p:cNvSpPr/>
          <p:nvPr/>
        </p:nvSpPr>
        <p:spPr>
          <a:xfrm flipH="true" flipV="true">
            <a:off x="12122932" y="5999290"/>
            <a:ext cx="1964872" cy="1138762"/>
          </a:xfrm>
          <a:prstGeom prst="line">
            <a:avLst/>
          </a:prstGeom>
          <a:ln cap="flat" w="38100">
            <a:solidFill>
              <a:srgbClr val="FB8926"/>
            </a:solidFill>
            <a:prstDash val="solid"/>
            <a:headEnd type="none" len="sm" w="sm"/>
            <a:tailEnd type="arrow" len="sm" w="med"/>
          </a:ln>
        </p:spPr>
      </p:sp>
      <p:grpSp>
        <p:nvGrpSpPr>
          <p:cNvPr name="Group 64" id="64"/>
          <p:cNvGrpSpPr/>
          <p:nvPr/>
        </p:nvGrpSpPr>
        <p:grpSpPr>
          <a:xfrm rot="0">
            <a:off x="10970702" y="7360350"/>
            <a:ext cx="2092479" cy="2092479"/>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61420" r="0" b="-61420"/>
              </a:stretch>
            </a:blipFill>
            <a:ln w="28575" cap="sq">
              <a:solidFill>
                <a:srgbClr val="000000"/>
              </a:solidFill>
              <a:prstDash val="solid"/>
              <a:miter/>
            </a:ln>
          </p:spPr>
        </p:sp>
      </p:grpSp>
      <p:sp>
        <p:nvSpPr>
          <p:cNvPr name="TextBox 66" id="66"/>
          <p:cNvSpPr txBox="true"/>
          <p:nvPr/>
        </p:nvSpPr>
        <p:spPr>
          <a:xfrm rot="0">
            <a:off x="14322315" y="2260277"/>
            <a:ext cx="3370841" cy="711200"/>
          </a:xfrm>
          <a:prstGeom prst="rect">
            <a:avLst/>
          </a:prstGeom>
        </p:spPr>
        <p:txBody>
          <a:bodyPr anchor="t" rtlCol="false" tIns="0" lIns="0" bIns="0" rIns="0">
            <a:spAutoFit/>
          </a:bodyPr>
          <a:lstStyle/>
          <a:p>
            <a:pPr algn="ctr">
              <a:lnSpc>
                <a:spcPts val="2799"/>
              </a:lnSpc>
            </a:pPr>
            <a:r>
              <a:rPr lang="en-US" b="true" sz="1999" spc="63">
                <a:solidFill>
                  <a:srgbClr val="000000"/>
                </a:solidFill>
                <a:latin typeface="Poppins Bold"/>
                <a:ea typeface="Poppins Bold"/>
                <a:cs typeface="Poppins Bold"/>
                <a:sym typeface="Poppins Bold"/>
              </a:rPr>
              <a:t>Student Homescreen:</a:t>
            </a:r>
          </a:p>
          <a:p>
            <a:pPr algn="ctr">
              <a:lnSpc>
                <a:spcPts val="2799"/>
              </a:lnSpc>
              <a:spcBef>
                <a:spcPct val="0"/>
              </a:spcBef>
            </a:pPr>
            <a:r>
              <a:rPr lang="en-US" b="true" sz="1999" spc="63">
                <a:solidFill>
                  <a:srgbClr val="000000"/>
                </a:solidFill>
                <a:latin typeface="Poppins Bold"/>
                <a:ea typeface="Poppins Bold"/>
                <a:cs typeface="Poppins Bold"/>
                <a:sym typeface="Poppins Bold"/>
              </a:rPr>
              <a:t>History Tab</a:t>
            </a:r>
          </a:p>
        </p:txBody>
      </p:sp>
      <p:sp>
        <p:nvSpPr>
          <p:cNvPr name="TextBox 67" id="67"/>
          <p:cNvSpPr txBox="true"/>
          <p:nvPr/>
        </p:nvSpPr>
        <p:spPr>
          <a:xfrm rot="0">
            <a:off x="13853295" y="2416487"/>
            <a:ext cx="469020"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4</a:t>
            </a:r>
          </a:p>
        </p:txBody>
      </p:sp>
      <p:sp>
        <p:nvSpPr>
          <p:cNvPr name="TextBox 68" id="68"/>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MOBILE APPLICATION</a:t>
            </a:r>
          </a:p>
        </p:txBody>
      </p:sp>
      <p:sp>
        <p:nvSpPr>
          <p:cNvPr name="TextBox 69" id="69"/>
          <p:cNvSpPr txBox="true"/>
          <p:nvPr/>
        </p:nvSpPr>
        <p:spPr>
          <a:xfrm rot="0">
            <a:off x="3608915" y="2416487"/>
            <a:ext cx="469020" cy="398781"/>
          </a:xfrm>
          <a:prstGeom prst="rect">
            <a:avLst/>
          </a:prstGeom>
        </p:spPr>
        <p:txBody>
          <a:bodyPr anchor="t" rtlCol="false" tIns="0" lIns="0" bIns="0" rIns="0">
            <a:spAutoFit/>
          </a:bodyPr>
          <a:lstStyle/>
          <a:p>
            <a:pPr algn="ctr">
              <a:lnSpc>
                <a:spcPts val="3219"/>
              </a:lnSpc>
              <a:spcBef>
                <a:spcPct val="0"/>
              </a:spcBef>
            </a:pPr>
            <a:r>
              <a:rPr lang="en-US" b="true" sz="2299" spc="73">
                <a:solidFill>
                  <a:srgbClr val="000000"/>
                </a:solidFill>
                <a:latin typeface="Poppins Bold"/>
                <a:ea typeface="Poppins Bold"/>
                <a:cs typeface="Poppins Bold"/>
                <a:sym typeface="Poppins Bold"/>
              </a:rPr>
              <a:t>4</a:t>
            </a:r>
          </a:p>
        </p:txBody>
      </p:sp>
      <p:sp>
        <p:nvSpPr>
          <p:cNvPr name="TextBox 70" id="70"/>
          <p:cNvSpPr txBox="true"/>
          <p:nvPr/>
        </p:nvSpPr>
        <p:spPr>
          <a:xfrm rot="0">
            <a:off x="246988" y="7420712"/>
            <a:ext cx="2962033" cy="259186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S</a:t>
            </a:r>
            <a:r>
              <a:rPr lang="en-US" b="true" sz="1833" spc="58">
                <a:solidFill>
                  <a:srgbClr val="000000"/>
                </a:solidFill>
                <a:latin typeface="Poppins Bold"/>
                <a:ea typeface="Poppins Bold"/>
                <a:cs typeface="Poppins Bold"/>
                <a:sym typeface="Poppins Bold"/>
              </a:rPr>
              <a:t>ecure Retrieval: </a:t>
            </a:r>
            <a:r>
              <a:rPr lang="en-US" sz="1833" spc="58">
                <a:solidFill>
                  <a:srgbClr val="000000"/>
                </a:solidFill>
                <a:latin typeface="Poppins"/>
                <a:ea typeface="Poppins"/>
                <a:cs typeface="Poppins"/>
                <a:sym typeface="Poppins"/>
              </a:rPr>
              <a:t>Features a "Get OTP" button that retrieves a unique One-Time Password, allowing the student to securely unlock the specific locker.</a:t>
            </a:r>
          </a:p>
        </p:txBody>
      </p:sp>
      <p:sp>
        <p:nvSpPr>
          <p:cNvPr name="TextBox 71" id="71"/>
          <p:cNvSpPr txBox="true"/>
          <p:nvPr/>
        </p:nvSpPr>
        <p:spPr>
          <a:xfrm rot="0">
            <a:off x="10722883" y="2911992"/>
            <a:ext cx="2588116" cy="2915716"/>
          </a:xfrm>
          <a:prstGeom prst="rect">
            <a:avLst/>
          </a:prstGeom>
        </p:spPr>
        <p:txBody>
          <a:bodyPr anchor="t" rtlCol="false" tIns="0" lIns="0" bIns="0" rIns="0">
            <a:spAutoFit/>
          </a:bodyPr>
          <a:lstStyle/>
          <a:p>
            <a:pPr algn="ctr">
              <a:lnSpc>
                <a:spcPts val="2566"/>
              </a:lnSpc>
            </a:pPr>
            <a:r>
              <a:rPr lang="en-US" b="true" sz="1833" spc="58">
                <a:solidFill>
                  <a:srgbClr val="000000"/>
                </a:solidFill>
                <a:latin typeface="Poppins Bold"/>
                <a:ea typeface="Poppins Bold"/>
                <a:cs typeface="Poppins Bold"/>
                <a:sym typeface="Poppins Bold"/>
              </a:rPr>
              <a:t>Status Update:</a:t>
            </a:r>
          </a:p>
          <a:p>
            <a:pPr algn="ctr">
              <a:lnSpc>
                <a:spcPts val="2566"/>
              </a:lnSpc>
              <a:spcBef>
                <a:spcPct val="0"/>
              </a:spcBef>
            </a:pPr>
            <a:r>
              <a:rPr lang="en-US" b="true" sz="1833" spc="58">
                <a:solidFill>
                  <a:srgbClr val="000000"/>
                </a:solidFill>
                <a:latin typeface="Poppins Bold"/>
                <a:ea typeface="Poppins Bold"/>
                <a:cs typeface="Poppins Bold"/>
                <a:sym typeface="Poppins Bold"/>
              </a:rPr>
              <a:t> </a:t>
            </a:r>
            <a:r>
              <a:rPr lang="en-US" sz="1833" spc="58">
                <a:solidFill>
                  <a:srgbClr val="000000"/>
                </a:solidFill>
                <a:latin typeface="Poppins"/>
                <a:ea typeface="Poppins"/>
                <a:cs typeface="Poppins"/>
                <a:sym typeface="Poppins"/>
              </a:rPr>
              <a:t>Onc</a:t>
            </a:r>
            <a:r>
              <a:rPr lang="en-US" sz="1833" spc="58">
                <a:solidFill>
                  <a:srgbClr val="000000"/>
                </a:solidFill>
                <a:latin typeface="Poppins"/>
                <a:ea typeface="Poppins"/>
                <a:cs typeface="Poppins"/>
                <a:sym typeface="Poppins"/>
              </a:rPr>
              <a:t>e a parcel is scanned and collected, it automatically moves from the active list to this history log with a "Collected" status.</a:t>
            </a:r>
          </a:p>
        </p:txBody>
      </p:sp>
      <p:sp>
        <p:nvSpPr>
          <p:cNvPr name="TextBox 72" id="72"/>
          <p:cNvSpPr txBox="true"/>
          <p:nvPr/>
        </p:nvSpPr>
        <p:spPr>
          <a:xfrm rot="0">
            <a:off x="10789558" y="9576653"/>
            <a:ext cx="2454766" cy="324916"/>
          </a:xfrm>
          <a:prstGeom prst="rect">
            <a:avLst/>
          </a:prstGeom>
        </p:spPr>
        <p:txBody>
          <a:bodyPr anchor="t" rtlCol="false" tIns="0" lIns="0" bIns="0" rIns="0">
            <a:spAutoFit/>
          </a:bodyPr>
          <a:lstStyle/>
          <a:p>
            <a:pPr algn="ctr">
              <a:lnSpc>
                <a:spcPts val="2566"/>
              </a:lnSpc>
              <a:spcBef>
                <a:spcPct val="0"/>
              </a:spcBef>
            </a:pPr>
            <a:r>
              <a:rPr lang="en-US" b="true" sz="1833" spc="58">
                <a:solidFill>
                  <a:srgbClr val="000000"/>
                </a:solidFill>
                <a:latin typeface="Poppins Bold"/>
                <a:ea typeface="Poppins Bold"/>
                <a:cs typeface="Poppins Bold"/>
                <a:sym typeface="Poppins Bold"/>
              </a:rPr>
              <a:t>OTP Retrieved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413369" y="3808740"/>
            <a:ext cx="9258779" cy="2029489"/>
          </a:xfrm>
          <a:prstGeom prst="rect">
            <a:avLst/>
          </a:prstGeom>
        </p:spPr>
        <p:txBody>
          <a:bodyPr anchor="t" rtlCol="false" tIns="0" lIns="0" bIns="0" rIns="0">
            <a:spAutoFit/>
          </a:bodyPr>
          <a:lstStyle/>
          <a:p>
            <a:pPr algn="l">
              <a:lnSpc>
                <a:spcPts val="7603"/>
              </a:lnSpc>
              <a:spcBef>
                <a:spcPct val="0"/>
              </a:spcBef>
            </a:pPr>
            <a:r>
              <a:rPr lang="en-US" b="true" sz="5849" spc="491">
                <a:solidFill>
                  <a:srgbClr val="000000"/>
                </a:solidFill>
                <a:latin typeface="Times New Roman MT Bold"/>
                <a:ea typeface="Times New Roman MT Bold"/>
                <a:cs typeface="Times New Roman MT Bold"/>
                <a:sym typeface="Times New Roman MT Bold"/>
              </a:rPr>
              <a:t>CONCLUSION &amp; RECOMMENDATIONS</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8136924" y="2362722"/>
            <a:ext cx="1569600" cy="15696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19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12" id="12"/>
          <p:cNvGrpSpPr/>
          <p:nvPr/>
        </p:nvGrpSpPr>
        <p:grpSpPr>
          <a:xfrm rot="0">
            <a:off x="8136924" y="4224191"/>
            <a:ext cx="1569600" cy="156960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73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15" id="15"/>
          <p:cNvGrpSpPr/>
          <p:nvPr/>
        </p:nvGrpSpPr>
        <p:grpSpPr>
          <a:xfrm rot="0">
            <a:off x="8136924" y="6085660"/>
            <a:ext cx="1569600" cy="156960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706"/>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2520"/>
                </a:lnSpc>
                <a:spcBef>
                  <a:spcPct val="0"/>
                </a:spcBef>
              </a:pPr>
            </a:p>
          </p:txBody>
        </p:sp>
      </p:grpSp>
      <p:grpSp>
        <p:nvGrpSpPr>
          <p:cNvPr name="Group 18" id="18"/>
          <p:cNvGrpSpPr/>
          <p:nvPr/>
        </p:nvGrpSpPr>
        <p:grpSpPr>
          <a:xfrm rot="0">
            <a:off x="8136924" y="7947129"/>
            <a:ext cx="1569600" cy="15696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667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2520"/>
                </a:lnSpc>
                <a:spcBef>
                  <a:spcPct val="0"/>
                </a:spcBef>
              </a:pPr>
            </a:p>
          </p:txBody>
        </p:sp>
      </p:grpSp>
      <p:sp>
        <p:nvSpPr>
          <p:cNvPr name="Freeform 21" id="21"/>
          <p:cNvSpPr/>
          <p:nvPr/>
        </p:nvSpPr>
        <p:spPr>
          <a:xfrm flipH="false" flipV="false" rot="0">
            <a:off x="5682859" y="3076922"/>
            <a:ext cx="340751" cy="340751"/>
          </a:xfrm>
          <a:custGeom>
            <a:avLst/>
            <a:gdLst/>
            <a:ahLst/>
            <a:cxnLst/>
            <a:rect r="r" b="b" t="t" l="l"/>
            <a:pathLst>
              <a:path h="340751" w="340751">
                <a:moveTo>
                  <a:pt x="0" y="0"/>
                </a:moveTo>
                <a:lnTo>
                  <a:pt x="340750" y="0"/>
                </a:lnTo>
                <a:lnTo>
                  <a:pt x="340750" y="340751"/>
                </a:lnTo>
                <a:lnTo>
                  <a:pt x="0" y="3407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5572048" y="8827849"/>
            <a:ext cx="340834" cy="312289"/>
          </a:xfrm>
          <a:custGeom>
            <a:avLst/>
            <a:gdLst/>
            <a:ahLst/>
            <a:cxnLst/>
            <a:rect r="r" b="b" t="t" l="l"/>
            <a:pathLst>
              <a:path h="312289" w="340834">
                <a:moveTo>
                  <a:pt x="0" y="0"/>
                </a:moveTo>
                <a:lnTo>
                  <a:pt x="340834" y="0"/>
                </a:lnTo>
                <a:lnTo>
                  <a:pt x="340834" y="312289"/>
                </a:lnTo>
                <a:lnTo>
                  <a:pt x="0" y="312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414248" y="2681466"/>
            <a:ext cx="1014953" cy="1014953"/>
          </a:xfrm>
          <a:custGeom>
            <a:avLst/>
            <a:gdLst/>
            <a:ahLst/>
            <a:cxnLst/>
            <a:rect r="r" b="b" t="t" l="l"/>
            <a:pathLst>
              <a:path h="1014953" w="1014953">
                <a:moveTo>
                  <a:pt x="0" y="0"/>
                </a:moveTo>
                <a:lnTo>
                  <a:pt x="1014953" y="0"/>
                </a:lnTo>
                <a:lnTo>
                  <a:pt x="1014953" y="1014953"/>
                </a:lnTo>
                <a:lnTo>
                  <a:pt x="0" y="1014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8484765" y="4481232"/>
            <a:ext cx="873920" cy="930940"/>
          </a:xfrm>
          <a:custGeom>
            <a:avLst/>
            <a:gdLst/>
            <a:ahLst/>
            <a:cxnLst/>
            <a:rect r="r" b="b" t="t" l="l"/>
            <a:pathLst>
              <a:path h="930940" w="873920">
                <a:moveTo>
                  <a:pt x="0" y="0"/>
                </a:moveTo>
                <a:lnTo>
                  <a:pt x="873919" y="0"/>
                </a:lnTo>
                <a:lnTo>
                  <a:pt x="873919" y="930939"/>
                </a:lnTo>
                <a:lnTo>
                  <a:pt x="0" y="93093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5" id="25"/>
          <p:cNvSpPr/>
          <p:nvPr/>
        </p:nvSpPr>
        <p:spPr>
          <a:xfrm flipH="false" flipV="false" rot="0">
            <a:off x="8414248" y="6409668"/>
            <a:ext cx="992286" cy="921585"/>
          </a:xfrm>
          <a:custGeom>
            <a:avLst/>
            <a:gdLst/>
            <a:ahLst/>
            <a:cxnLst/>
            <a:rect r="r" b="b" t="t" l="l"/>
            <a:pathLst>
              <a:path h="921585" w="992286">
                <a:moveTo>
                  <a:pt x="0" y="0"/>
                </a:moveTo>
                <a:lnTo>
                  <a:pt x="992286" y="0"/>
                </a:lnTo>
                <a:lnTo>
                  <a:pt x="992286" y="921585"/>
                </a:lnTo>
                <a:lnTo>
                  <a:pt x="0" y="92158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8365972" y="8245547"/>
            <a:ext cx="1172006" cy="972765"/>
          </a:xfrm>
          <a:custGeom>
            <a:avLst/>
            <a:gdLst/>
            <a:ahLst/>
            <a:cxnLst/>
            <a:rect r="r" b="b" t="t" l="l"/>
            <a:pathLst>
              <a:path h="972765" w="1172006">
                <a:moveTo>
                  <a:pt x="0" y="0"/>
                </a:moveTo>
                <a:lnTo>
                  <a:pt x="1172007" y="0"/>
                </a:lnTo>
                <a:lnTo>
                  <a:pt x="1172007" y="972765"/>
                </a:lnTo>
                <a:lnTo>
                  <a:pt x="0" y="9727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7" id="27"/>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CONCLUSION </a:t>
            </a:r>
          </a:p>
        </p:txBody>
      </p:sp>
      <p:sp>
        <p:nvSpPr>
          <p:cNvPr name="TextBox 28" id="28"/>
          <p:cNvSpPr txBox="true"/>
          <p:nvPr/>
        </p:nvSpPr>
        <p:spPr>
          <a:xfrm rot="0">
            <a:off x="10518706" y="2960900"/>
            <a:ext cx="6882801" cy="735519"/>
          </a:xfrm>
          <a:prstGeom prst="rect">
            <a:avLst/>
          </a:prstGeom>
        </p:spPr>
        <p:txBody>
          <a:bodyPr anchor="t" rtlCol="false" tIns="0" lIns="0" bIns="0" rIns="0">
            <a:spAutoFit/>
          </a:bodyPr>
          <a:lstStyle/>
          <a:p>
            <a:pPr algn="l">
              <a:lnSpc>
                <a:spcPts val="2964"/>
              </a:lnSpc>
              <a:spcBef>
                <a:spcPct val="0"/>
              </a:spcBef>
            </a:pPr>
            <a:r>
              <a:rPr lang="en-US" sz="2117">
                <a:solidFill>
                  <a:srgbClr val="000000"/>
                </a:solidFill>
                <a:latin typeface="Poppins"/>
                <a:ea typeface="Poppins"/>
                <a:cs typeface="Poppins"/>
                <a:sym typeface="Poppins"/>
              </a:rPr>
              <a:t>ESP32, Supabase, and Flutter were combined to create a secure, automated parcel system.</a:t>
            </a:r>
          </a:p>
        </p:txBody>
      </p:sp>
      <p:sp>
        <p:nvSpPr>
          <p:cNvPr name="TextBox 29" id="29"/>
          <p:cNvSpPr txBox="true"/>
          <p:nvPr/>
        </p:nvSpPr>
        <p:spPr>
          <a:xfrm rot="0">
            <a:off x="10518706" y="4822370"/>
            <a:ext cx="6882801" cy="735519"/>
          </a:xfrm>
          <a:prstGeom prst="rect">
            <a:avLst/>
          </a:prstGeom>
        </p:spPr>
        <p:txBody>
          <a:bodyPr anchor="t" rtlCol="false" tIns="0" lIns="0" bIns="0" rIns="0">
            <a:spAutoFit/>
          </a:bodyPr>
          <a:lstStyle/>
          <a:p>
            <a:pPr algn="l">
              <a:lnSpc>
                <a:spcPts val="2964"/>
              </a:lnSpc>
              <a:spcBef>
                <a:spcPct val="0"/>
              </a:spcBef>
            </a:pPr>
            <a:r>
              <a:rPr lang="en-US" sz="2117">
                <a:solidFill>
                  <a:srgbClr val="000000"/>
                </a:solidFill>
                <a:latin typeface="Poppins"/>
                <a:ea typeface="Poppins"/>
                <a:cs typeface="Poppins"/>
                <a:sym typeface="Poppins"/>
              </a:rPr>
              <a:t>The </a:t>
            </a:r>
            <a:r>
              <a:rPr lang="en-US" sz="2117">
                <a:solidFill>
                  <a:srgbClr val="000000"/>
                </a:solidFill>
                <a:latin typeface="Poppins"/>
                <a:ea typeface="Poppins"/>
                <a:cs typeface="Poppins"/>
                <a:sym typeface="Poppins"/>
              </a:rPr>
              <a:t>app and hardware worked smoothly for parcel registration, OTP verification, and locker access.</a:t>
            </a:r>
          </a:p>
        </p:txBody>
      </p:sp>
      <p:sp>
        <p:nvSpPr>
          <p:cNvPr name="TextBox 30" id="30"/>
          <p:cNvSpPr txBox="true"/>
          <p:nvPr/>
        </p:nvSpPr>
        <p:spPr>
          <a:xfrm rot="0">
            <a:off x="10518706" y="2532920"/>
            <a:ext cx="6882801" cy="426081"/>
          </a:xfrm>
          <a:prstGeom prst="rect">
            <a:avLst/>
          </a:prstGeom>
        </p:spPr>
        <p:txBody>
          <a:bodyPr anchor="t" rtlCol="false" tIns="0" lIns="0" bIns="0" rIns="0">
            <a:spAutoFit/>
          </a:bodyPr>
          <a:lstStyle/>
          <a:p>
            <a:pPr algn="l">
              <a:lnSpc>
                <a:spcPts val="3334"/>
              </a:lnSpc>
              <a:spcBef>
                <a:spcPct val="0"/>
              </a:spcBef>
            </a:pPr>
            <a:r>
              <a:rPr lang="en-US" b="true" sz="2382">
                <a:solidFill>
                  <a:srgbClr val="000000"/>
                </a:solidFill>
                <a:latin typeface="Poppins Bold"/>
                <a:ea typeface="Poppins Bold"/>
                <a:cs typeface="Poppins Bold"/>
                <a:sym typeface="Poppins Bold"/>
              </a:rPr>
              <a:t>Successful System Integration</a:t>
            </a:r>
          </a:p>
        </p:txBody>
      </p:sp>
      <p:sp>
        <p:nvSpPr>
          <p:cNvPr name="TextBox 31" id="31"/>
          <p:cNvSpPr txBox="true"/>
          <p:nvPr/>
        </p:nvSpPr>
        <p:spPr>
          <a:xfrm rot="0">
            <a:off x="10518706" y="4394390"/>
            <a:ext cx="6882801" cy="426081"/>
          </a:xfrm>
          <a:prstGeom prst="rect">
            <a:avLst/>
          </a:prstGeom>
        </p:spPr>
        <p:txBody>
          <a:bodyPr anchor="t" rtlCol="false" tIns="0" lIns="0" bIns="0" rIns="0">
            <a:spAutoFit/>
          </a:bodyPr>
          <a:lstStyle/>
          <a:p>
            <a:pPr algn="l">
              <a:lnSpc>
                <a:spcPts val="3334"/>
              </a:lnSpc>
              <a:spcBef>
                <a:spcPct val="0"/>
              </a:spcBef>
            </a:pPr>
            <a:r>
              <a:rPr lang="en-US" b="true" sz="2382">
                <a:solidFill>
                  <a:srgbClr val="000000"/>
                </a:solidFill>
                <a:latin typeface="Poppins Bold"/>
                <a:ea typeface="Poppins Bold"/>
                <a:cs typeface="Poppins Bold"/>
                <a:sym typeface="Poppins Bold"/>
              </a:rPr>
              <a:t>Reliable System Performance</a:t>
            </a:r>
          </a:p>
        </p:txBody>
      </p:sp>
      <p:sp>
        <p:nvSpPr>
          <p:cNvPr name="TextBox 32" id="32"/>
          <p:cNvSpPr txBox="true"/>
          <p:nvPr/>
        </p:nvSpPr>
        <p:spPr>
          <a:xfrm rot="0">
            <a:off x="10518706" y="6683839"/>
            <a:ext cx="6882801" cy="735519"/>
          </a:xfrm>
          <a:prstGeom prst="rect">
            <a:avLst/>
          </a:prstGeom>
        </p:spPr>
        <p:txBody>
          <a:bodyPr anchor="t" rtlCol="false" tIns="0" lIns="0" bIns="0" rIns="0">
            <a:spAutoFit/>
          </a:bodyPr>
          <a:lstStyle/>
          <a:p>
            <a:pPr algn="l">
              <a:lnSpc>
                <a:spcPts val="2964"/>
              </a:lnSpc>
              <a:spcBef>
                <a:spcPct val="0"/>
              </a:spcBef>
            </a:pPr>
            <a:r>
              <a:rPr lang="en-US" sz="2117">
                <a:solidFill>
                  <a:srgbClr val="000000"/>
                </a:solidFill>
                <a:latin typeface="Poppins"/>
                <a:ea typeface="Poppins"/>
                <a:cs typeface="Poppins"/>
                <a:sym typeface="Poppins"/>
              </a:rPr>
              <a:t>Us</a:t>
            </a:r>
            <a:r>
              <a:rPr lang="en-US" sz="2117">
                <a:solidFill>
                  <a:srgbClr val="000000"/>
                </a:solidFill>
                <a:latin typeface="Poppins"/>
                <a:ea typeface="Poppins"/>
                <a:cs typeface="Poppins"/>
                <a:sym typeface="Poppins"/>
              </a:rPr>
              <a:t>er testing showed the system was easy to use and reduced manual handling.</a:t>
            </a:r>
          </a:p>
        </p:txBody>
      </p:sp>
      <p:sp>
        <p:nvSpPr>
          <p:cNvPr name="TextBox 33" id="33"/>
          <p:cNvSpPr txBox="true"/>
          <p:nvPr/>
        </p:nvSpPr>
        <p:spPr>
          <a:xfrm rot="0">
            <a:off x="10518706" y="6255859"/>
            <a:ext cx="6882801" cy="426081"/>
          </a:xfrm>
          <a:prstGeom prst="rect">
            <a:avLst/>
          </a:prstGeom>
        </p:spPr>
        <p:txBody>
          <a:bodyPr anchor="t" rtlCol="false" tIns="0" lIns="0" bIns="0" rIns="0">
            <a:spAutoFit/>
          </a:bodyPr>
          <a:lstStyle/>
          <a:p>
            <a:pPr algn="l">
              <a:lnSpc>
                <a:spcPts val="3334"/>
              </a:lnSpc>
              <a:spcBef>
                <a:spcPct val="0"/>
              </a:spcBef>
            </a:pPr>
            <a:r>
              <a:rPr lang="en-US" b="true" sz="2382">
                <a:solidFill>
                  <a:srgbClr val="000000"/>
                </a:solidFill>
                <a:latin typeface="Poppins Bold"/>
                <a:ea typeface="Poppins Bold"/>
                <a:cs typeface="Poppins Bold"/>
                <a:sym typeface="Poppins Bold"/>
              </a:rPr>
              <a:t>Positive User Experience</a:t>
            </a:r>
          </a:p>
        </p:txBody>
      </p:sp>
      <p:sp>
        <p:nvSpPr>
          <p:cNvPr name="TextBox 34" id="34"/>
          <p:cNvSpPr txBox="true"/>
          <p:nvPr/>
        </p:nvSpPr>
        <p:spPr>
          <a:xfrm rot="0">
            <a:off x="10518706" y="8545308"/>
            <a:ext cx="6882801" cy="1101594"/>
          </a:xfrm>
          <a:prstGeom prst="rect">
            <a:avLst/>
          </a:prstGeom>
        </p:spPr>
        <p:txBody>
          <a:bodyPr anchor="t" rtlCol="false" tIns="0" lIns="0" bIns="0" rIns="0">
            <a:spAutoFit/>
          </a:bodyPr>
          <a:lstStyle/>
          <a:p>
            <a:pPr algn="l">
              <a:lnSpc>
                <a:spcPts val="2964"/>
              </a:lnSpc>
              <a:spcBef>
                <a:spcPct val="0"/>
              </a:spcBef>
            </a:pPr>
            <a:r>
              <a:rPr lang="en-US" sz="2117">
                <a:solidFill>
                  <a:srgbClr val="000000"/>
                </a:solidFill>
                <a:latin typeface="Poppins"/>
                <a:ea typeface="Poppins"/>
                <a:cs typeface="Poppins"/>
                <a:sym typeface="Poppins"/>
              </a:rPr>
              <a:t>All g</a:t>
            </a:r>
            <a:r>
              <a:rPr lang="en-US" sz="2117">
                <a:solidFill>
                  <a:srgbClr val="000000"/>
                </a:solidFill>
                <a:latin typeface="Poppins"/>
                <a:ea typeface="Poppins"/>
                <a:cs typeface="Poppins"/>
                <a:sym typeface="Poppins"/>
              </a:rPr>
              <a:t>oals were met, supporting digital transformation aligned with SDG 11: Sustainable Cities and Communities</a:t>
            </a:r>
          </a:p>
        </p:txBody>
      </p:sp>
      <p:sp>
        <p:nvSpPr>
          <p:cNvPr name="TextBox 35" id="35"/>
          <p:cNvSpPr txBox="true"/>
          <p:nvPr/>
        </p:nvSpPr>
        <p:spPr>
          <a:xfrm rot="0">
            <a:off x="10518706" y="8117328"/>
            <a:ext cx="6882801" cy="426081"/>
          </a:xfrm>
          <a:prstGeom prst="rect">
            <a:avLst/>
          </a:prstGeom>
        </p:spPr>
        <p:txBody>
          <a:bodyPr anchor="t" rtlCol="false" tIns="0" lIns="0" bIns="0" rIns="0">
            <a:spAutoFit/>
          </a:bodyPr>
          <a:lstStyle/>
          <a:p>
            <a:pPr algn="l">
              <a:lnSpc>
                <a:spcPts val="3334"/>
              </a:lnSpc>
              <a:spcBef>
                <a:spcPct val="0"/>
              </a:spcBef>
            </a:pPr>
            <a:r>
              <a:rPr lang="en-US" b="true" sz="2382">
                <a:solidFill>
                  <a:srgbClr val="000000"/>
                </a:solidFill>
                <a:latin typeface="Poppins Bold"/>
                <a:ea typeface="Poppins Bold"/>
                <a:cs typeface="Poppins Bold"/>
                <a:sym typeface="Poppins Bold"/>
              </a:rPr>
              <a:t>Objectives Achieved &amp; Sustainable</a:t>
            </a:r>
          </a:p>
        </p:txBody>
      </p:sp>
      <p:sp>
        <p:nvSpPr>
          <p:cNvPr name="Freeform 36" id="36"/>
          <p:cNvSpPr/>
          <p:nvPr/>
        </p:nvSpPr>
        <p:spPr>
          <a:xfrm flipH="false" flipV="false" rot="0">
            <a:off x="863671" y="3076922"/>
            <a:ext cx="5079212" cy="6251338"/>
          </a:xfrm>
          <a:custGeom>
            <a:avLst/>
            <a:gdLst/>
            <a:ahLst/>
            <a:cxnLst/>
            <a:rect r="r" b="b" t="t" l="l"/>
            <a:pathLst>
              <a:path h="6251338" w="5079212">
                <a:moveTo>
                  <a:pt x="0" y="0"/>
                </a:moveTo>
                <a:lnTo>
                  <a:pt x="5079213" y="0"/>
                </a:lnTo>
                <a:lnTo>
                  <a:pt x="5079213" y="6251338"/>
                </a:lnTo>
                <a:lnTo>
                  <a:pt x="0" y="625133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AutoShape 37" id="37"/>
          <p:cNvSpPr/>
          <p:nvPr/>
        </p:nvSpPr>
        <p:spPr>
          <a:xfrm>
            <a:off x="5425511" y="4944877"/>
            <a:ext cx="2586762" cy="198623"/>
          </a:xfrm>
          <a:prstGeom prst="line">
            <a:avLst/>
          </a:prstGeom>
          <a:ln cap="flat" w="19050">
            <a:solidFill>
              <a:srgbClr val="BFD730"/>
            </a:solidFill>
            <a:prstDash val="solid"/>
            <a:headEnd type="oval" len="lg" w="lg"/>
            <a:tailEnd type="oval" len="lg" w="lg"/>
          </a:ln>
        </p:spPr>
      </p:sp>
      <p:sp>
        <p:nvSpPr>
          <p:cNvPr name="AutoShape 38" id="38"/>
          <p:cNvSpPr/>
          <p:nvPr/>
        </p:nvSpPr>
        <p:spPr>
          <a:xfrm flipV="true">
            <a:off x="5572048" y="7025152"/>
            <a:ext cx="2495430" cy="384681"/>
          </a:xfrm>
          <a:prstGeom prst="line">
            <a:avLst/>
          </a:prstGeom>
          <a:ln cap="flat" w="19050">
            <a:solidFill>
              <a:srgbClr val="FDB924"/>
            </a:solidFill>
            <a:prstDash val="solid"/>
            <a:headEnd type="oval" len="lg" w="lg"/>
            <a:tailEnd type="oval" len="lg" w="lg"/>
          </a:ln>
        </p:spPr>
      </p:sp>
      <p:sp>
        <p:nvSpPr>
          <p:cNvPr name="AutoShape 39" id="39"/>
          <p:cNvSpPr/>
          <p:nvPr/>
        </p:nvSpPr>
        <p:spPr>
          <a:xfrm flipV="true">
            <a:off x="3763775" y="8895552"/>
            <a:ext cx="4317143" cy="73076"/>
          </a:xfrm>
          <a:prstGeom prst="line">
            <a:avLst/>
          </a:prstGeom>
          <a:ln cap="flat" w="19050">
            <a:solidFill>
              <a:srgbClr val="FF5EA0"/>
            </a:solidFill>
            <a:prstDash val="solid"/>
            <a:headEnd type="oval" len="lg" w="lg"/>
            <a:tailEnd type="oval" len="lg" w="lg"/>
          </a:ln>
        </p:spPr>
      </p:sp>
      <p:sp>
        <p:nvSpPr>
          <p:cNvPr name="TextBox 40" id="40"/>
          <p:cNvSpPr txBox="true"/>
          <p:nvPr/>
        </p:nvSpPr>
        <p:spPr>
          <a:xfrm rot="0">
            <a:off x="1577738" y="5519789"/>
            <a:ext cx="2458867" cy="1314450"/>
          </a:xfrm>
          <a:prstGeom prst="rect">
            <a:avLst/>
          </a:prstGeom>
        </p:spPr>
        <p:txBody>
          <a:bodyPr anchor="t" rtlCol="false" tIns="0" lIns="0" bIns="0" rIns="0">
            <a:spAutoFit/>
          </a:bodyPr>
          <a:lstStyle/>
          <a:p>
            <a:pPr algn="ctr">
              <a:lnSpc>
                <a:spcPts val="5040"/>
              </a:lnSpc>
            </a:pPr>
            <a:r>
              <a:rPr lang="en-US" sz="4200" b="true">
                <a:solidFill>
                  <a:srgbClr val="FCFEFF"/>
                </a:solidFill>
                <a:latin typeface="Poppins Bold"/>
                <a:ea typeface="Poppins Bold"/>
                <a:cs typeface="Poppins Bold"/>
                <a:sym typeface="Poppins Bold"/>
              </a:rPr>
              <a:t>EASY </a:t>
            </a:r>
          </a:p>
          <a:p>
            <a:pPr algn="ctr">
              <a:lnSpc>
                <a:spcPts val="5040"/>
              </a:lnSpc>
            </a:pPr>
            <a:r>
              <a:rPr lang="en-US" b="true" sz="4200">
                <a:solidFill>
                  <a:srgbClr val="FCFEFF"/>
                </a:solidFill>
                <a:latin typeface="Poppins Bold"/>
                <a:ea typeface="Poppins Bold"/>
                <a:cs typeface="Poppins Bold"/>
                <a:sym typeface="Poppins Bold"/>
              </a:rPr>
              <a:t>PARCEL</a:t>
            </a:r>
          </a:p>
        </p:txBody>
      </p:sp>
      <p:sp>
        <p:nvSpPr>
          <p:cNvPr name="AutoShape 41" id="41"/>
          <p:cNvSpPr/>
          <p:nvPr/>
        </p:nvSpPr>
        <p:spPr>
          <a:xfrm>
            <a:off x="3763775" y="3256822"/>
            <a:ext cx="4315413" cy="267890"/>
          </a:xfrm>
          <a:prstGeom prst="line">
            <a:avLst/>
          </a:prstGeom>
          <a:ln cap="flat" w="19050">
            <a:solidFill>
              <a:srgbClr val="00A19C"/>
            </a:solidFill>
            <a:prstDash val="solid"/>
            <a:headEnd type="oval" len="lg" w="lg"/>
            <a:tailEnd type="oval" len="lg" w="lg"/>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1314450" y="5772150"/>
            <a:ext cx="1657421" cy="165742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02B5BC"/>
            </a:solidFill>
          </p:spPr>
        </p:sp>
        <p:sp>
          <p:nvSpPr>
            <p:cNvPr name="TextBox 11" id="11"/>
            <p:cNvSpPr txBox="true"/>
            <p:nvPr/>
          </p:nvSpPr>
          <p:spPr>
            <a:xfrm>
              <a:off x="0" y="-57150"/>
              <a:ext cx="812800" cy="869950"/>
            </a:xfrm>
            <a:prstGeom prst="rect">
              <a:avLst/>
            </a:prstGeom>
          </p:spPr>
          <p:txBody>
            <a:bodyPr anchor="ctr" rtlCol="false" tIns="50800" lIns="50800" bIns="50800" rIns="50800"/>
            <a:lstStyle/>
            <a:p>
              <a:pPr algn="ctr">
                <a:lnSpc>
                  <a:spcPts val="2399"/>
                </a:lnSpc>
              </a:pPr>
            </a:p>
          </p:txBody>
        </p:sp>
      </p:grpSp>
      <p:grpSp>
        <p:nvGrpSpPr>
          <p:cNvPr name="Group 12" id="12"/>
          <p:cNvGrpSpPr/>
          <p:nvPr/>
        </p:nvGrpSpPr>
        <p:grpSpPr>
          <a:xfrm rot="0">
            <a:off x="3165860" y="5615636"/>
            <a:ext cx="5660569" cy="1930270"/>
            <a:chOff x="0" y="0"/>
            <a:chExt cx="2775945" cy="946605"/>
          </a:xfrm>
        </p:grpSpPr>
        <p:sp>
          <p:nvSpPr>
            <p:cNvPr name="Freeform 13" id="13"/>
            <p:cNvSpPr/>
            <p:nvPr/>
          </p:nvSpPr>
          <p:spPr>
            <a:xfrm flipH="false" flipV="false" rot="0">
              <a:off x="0" y="0"/>
              <a:ext cx="2775945" cy="946605"/>
            </a:xfrm>
            <a:custGeom>
              <a:avLst/>
              <a:gdLst/>
              <a:ahLst/>
              <a:cxnLst/>
              <a:rect r="r" b="b" t="t" l="l"/>
              <a:pathLst>
                <a:path h="946605" w="2775945">
                  <a:moveTo>
                    <a:pt x="43766" y="0"/>
                  </a:moveTo>
                  <a:lnTo>
                    <a:pt x="2732179" y="0"/>
                  </a:lnTo>
                  <a:cubicBezTo>
                    <a:pt x="2756350" y="0"/>
                    <a:pt x="2775945" y="19595"/>
                    <a:pt x="2775945" y="43766"/>
                  </a:cubicBezTo>
                  <a:lnTo>
                    <a:pt x="2775945" y="902839"/>
                  </a:lnTo>
                  <a:cubicBezTo>
                    <a:pt x="2775945" y="927010"/>
                    <a:pt x="2756350" y="946605"/>
                    <a:pt x="2732179" y="946605"/>
                  </a:cubicBezTo>
                  <a:lnTo>
                    <a:pt x="43766" y="946605"/>
                  </a:lnTo>
                  <a:cubicBezTo>
                    <a:pt x="19595" y="946605"/>
                    <a:pt x="0" y="927010"/>
                    <a:pt x="0" y="902839"/>
                  </a:cubicBezTo>
                  <a:lnTo>
                    <a:pt x="0" y="43766"/>
                  </a:lnTo>
                  <a:cubicBezTo>
                    <a:pt x="0" y="19595"/>
                    <a:pt x="19595" y="0"/>
                    <a:pt x="43766" y="0"/>
                  </a:cubicBezTo>
                  <a:close/>
                </a:path>
              </a:pathLst>
            </a:custGeom>
            <a:solidFill>
              <a:srgbClr val="D5F1F0"/>
            </a:solidFill>
            <a:ln cap="rnd">
              <a:noFill/>
              <a:prstDash val="solid"/>
              <a:round/>
            </a:ln>
          </p:spPr>
        </p:sp>
        <p:sp>
          <p:nvSpPr>
            <p:cNvPr name="TextBox 14" id="14"/>
            <p:cNvSpPr txBox="true"/>
            <p:nvPr/>
          </p:nvSpPr>
          <p:spPr>
            <a:xfrm>
              <a:off x="0" y="-57150"/>
              <a:ext cx="2775945" cy="100375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5" id="15"/>
          <p:cNvGrpSpPr/>
          <p:nvPr/>
        </p:nvGrpSpPr>
        <p:grpSpPr>
          <a:xfrm rot="0">
            <a:off x="1324368" y="8172922"/>
            <a:ext cx="1657421" cy="165742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60A75B"/>
            </a:solidFill>
            <a:ln cap="rnd">
              <a:noFill/>
              <a:prstDash val="solid"/>
              <a:round/>
            </a:ln>
          </p:spPr>
        </p:sp>
        <p:sp>
          <p:nvSpPr>
            <p:cNvPr name="TextBox 17" id="17"/>
            <p:cNvSpPr txBox="true"/>
            <p:nvPr/>
          </p:nvSpPr>
          <p:spPr>
            <a:xfrm>
              <a:off x="0" y="-57150"/>
              <a:ext cx="812800" cy="869950"/>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18" id="18"/>
          <p:cNvGrpSpPr/>
          <p:nvPr/>
        </p:nvGrpSpPr>
        <p:grpSpPr>
          <a:xfrm rot="0">
            <a:off x="3175778" y="8048900"/>
            <a:ext cx="5660569" cy="1905466"/>
            <a:chOff x="0" y="0"/>
            <a:chExt cx="2775945" cy="934441"/>
          </a:xfrm>
        </p:grpSpPr>
        <p:sp>
          <p:nvSpPr>
            <p:cNvPr name="Freeform 19" id="19"/>
            <p:cNvSpPr/>
            <p:nvPr/>
          </p:nvSpPr>
          <p:spPr>
            <a:xfrm flipH="false" flipV="false" rot="0">
              <a:off x="0" y="0"/>
              <a:ext cx="2775945" cy="934441"/>
            </a:xfrm>
            <a:custGeom>
              <a:avLst/>
              <a:gdLst/>
              <a:ahLst/>
              <a:cxnLst/>
              <a:rect r="r" b="b" t="t" l="l"/>
              <a:pathLst>
                <a:path h="934441" w="2775945">
                  <a:moveTo>
                    <a:pt x="43766" y="0"/>
                  </a:moveTo>
                  <a:lnTo>
                    <a:pt x="2732179" y="0"/>
                  </a:lnTo>
                  <a:cubicBezTo>
                    <a:pt x="2756350" y="0"/>
                    <a:pt x="2775945" y="19595"/>
                    <a:pt x="2775945" y="43766"/>
                  </a:cubicBezTo>
                  <a:lnTo>
                    <a:pt x="2775945" y="890675"/>
                  </a:lnTo>
                  <a:cubicBezTo>
                    <a:pt x="2775945" y="914846"/>
                    <a:pt x="2756350" y="934441"/>
                    <a:pt x="2732179" y="934441"/>
                  </a:cubicBezTo>
                  <a:lnTo>
                    <a:pt x="43766" y="934441"/>
                  </a:lnTo>
                  <a:cubicBezTo>
                    <a:pt x="19595" y="934441"/>
                    <a:pt x="0" y="914846"/>
                    <a:pt x="0" y="890675"/>
                  </a:cubicBezTo>
                  <a:lnTo>
                    <a:pt x="0" y="43766"/>
                  </a:lnTo>
                  <a:cubicBezTo>
                    <a:pt x="0" y="19595"/>
                    <a:pt x="19595" y="0"/>
                    <a:pt x="43766" y="0"/>
                  </a:cubicBezTo>
                  <a:close/>
                </a:path>
              </a:pathLst>
            </a:custGeom>
            <a:solidFill>
              <a:srgbClr val="BFECAC"/>
            </a:solidFill>
            <a:ln cap="rnd">
              <a:noFill/>
              <a:prstDash val="solid"/>
              <a:round/>
            </a:ln>
          </p:spPr>
        </p:sp>
        <p:sp>
          <p:nvSpPr>
            <p:cNvPr name="TextBox 20" id="20"/>
            <p:cNvSpPr txBox="true"/>
            <p:nvPr/>
          </p:nvSpPr>
          <p:spPr>
            <a:xfrm>
              <a:off x="0" y="-57150"/>
              <a:ext cx="2775945" cy="991591"/>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1" id="21"/>
          <p:cNvGrpSpPr/>
          <p:nvPr/>
        </p:nvGrpSpPr>
        <p:grpSpPr>
          <a:xfrm rot="0">
            <a:off x="9451652" y="5772150"/>
            <a:ext cx="1657421" cy="165742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763F9B"/>
            </a:solidFill>
            <a:ln cap="rnd">
              <a:noFill/>
              <a:prstDash val="solid"/>
              <a:round/>
            </a:ln>
          </p:spPr>
        </p:sp>
        <p:sp>
          <p:nvSpPr>
            <p:cNvPr name="TextBox 23" id="23"/>
            <p:cNvSpPr txBox="true"/>
            <p:nvPr/>
          </p:nvSpPr>
          <p:spPr>
            <a:xfrm>
              <a:off x="0" y="-57150"/>
              <a:ext cx="812800" cy="869950"/>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4" id="24"/>
          <p:cNvGrpSpPr/>
          <p:nvPr/>
        </p:nvGrpSpPr>
        <p:grpSpPr>
          <a:xfrm rot="0">
            <a:off x="11303063" y="5615636"/>
            <a:ext cx="5660569" cy="1930270"/>
            <a:chOff x="0" y="0"/>
            <a:chExt cx="2775945" cy="946605"/>
          </a:xfrm>
        </p:grpSpPr>
        <p:sp>
          <p:nvSpPr>
            <p:cNvPr name="Freeform 25" id="25"/>
            <p:cNvSpPr/>
            <p:nvPr/>
          </p:nvSpPr>
          <p:spPr>
            <a:xfrm flipH="false" flipV="false" rot="0">
              <a:off x="0" y="0"/>
              <a:ext cx="2775945" cy="946605"/>
            </a:xfrm>
            <a:custGeom>
              <a:avLst/>
              <a:gdLst/>
              <a:ahLst/>
              <a:cxnLst/>
              <a:rect r="r" b="b" t="t" l="l"/>
              <a:pathLst>
                <a:path h="946605" w="2775945">
                  <a:moveTo>
                    <a:pt x="43766" y="0"/>
                  </a:moveTo>
                  <a:lnTo>
                    <a:pt x="2732179" y="0"/>
                  </a:lnTo>
                  <a:cubicBezTo>
                    <a:pt x="2756350" y="0"/>
                    <a:pt x="2775945" y="19595"/>
                    <a:pt x="2775945" y="43766"/>
                  </a:cubicBezTo>
                  <a:lnTo>
                    <a:pt x="2775945" y="902839"/>
                  </a:lnTo>
                  <a:cubicBezTo>
                    <a:pt x="2775945" y="927010"/>
                    <a:pt x="2756350" y="946605"/>
                    <a:pt x="2732179" y="946605"/>
                  </a:cubicBezTo>
                  <a:lnTo>
                    <a:pt x="43766" y="946605"/>
                  </a:lnTo>
                  <a:cubicBezTo>
                    <a:pt x="19595" y="946605"/>
                    <a:pt x="0" y="927010"/>
                    <a:pt x="0" y="902839"/>
                  </a:cubicBezTo>
                  <a:lnTo>
                    <a:pt x="0" y="43766"/>
                  </a:lnTo>
                  <a:cubicBezTo>
                    <a:pt x="0" y="19595"/>
                    <a:pt x="19595" y="0"/>
                    <a:pt x="43766" y="0"/>
                  </a:cubicBezTo>
                  <a:close/>
                </a:path>
              </a:pathLst>
            </a:custGeom>
            <a:solidFill>
              <a:srgbClr val="F6C6FA"/>
            </a:solidFill>
            <a:ln cap="rnd">
              <a:noFill/>
              <a:prstDash val="solid"/>
              <a:round/>
            </a:ln>
          </p:spPr>
        </p:sp>
        <p:sp>
          <p:nvSpPr>
            <p:cNvPr name="TextBox 26" id="26"/>
            <p:cNvSpPr txBox="true"/>
            <p:nvPr/>
          </p:nvSpPr>
          <p:spPr>
            <a:xfrm>
              <a:off x="0" y="-57150"/>
              <a:ext cx="2775945" cy="1003755"/>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27" id="27"/>
          <p:cNvGrpSpPr/>
          <p:nvPr/>
        </p:nvGrpSpPr>
        <p:grpSpPr>
          <a:xfrm rot="0">
            <a:off x="9461570" y="8165189"/>
            <a:ext cx="1657421" cy="165742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149474" y="0"/>
                  </a:moveTo>
                  <a:lnTo>
                    <a:pt x="663326" y="0"/>
                  </a:lnTo>
                  <a:cubicBezTo>
                    <a:pt x="702969" y="0"/>
                    <a:pt x="740988" y="15748"/>
                    <a:pt x="769020" y="43780"/>
                  </a:cubicBezTo>
                  <a:cubicBezTo>
                    <a:pt x="797052" y="71812"/>
                    <a:pt x="812800" y="109831"/>
                    <a:pt x="812800" y="149474"/>
                  </a:cubicBezTo>
                  <a:lnTo>
                    <a:pt x="812800" y="663326"/>
                  </a:lnTo>
                  <a:cubicBezTo>
                    <a:pt x="812800" y="702969"/>
                    <a:pt x="797052" y="740988"/>
                    <a:pt x="769020" y="769020"/>
                  </a:cubicBezTo>
                  <a:cubicBezTo>
                    <a:pt x="740988" y="797052"/>
                    <a:pt x="702969" y="812800"/>
                    <a:pt x="663326" y="812800"/>
                  </a:cubicBezTo>
                  <a:lnTo>
                    <a:pt x="149474" y="812800"/>
                  </a:lnTo>
                  <a:cubicBezTo>
                    <a:pt x="109831" y="812800"/>
                    <a:pt x="71812" y="797052"/>
                    <a:pt x="43780" y="769020"/>
                  </a:cubicBezTo>
                  <a:cubicBezTo>
                    <a:pt x="15748" y="740988"/>
                    <a:pt x="0" y="702969"/>
                    <a:pt x="0" y="663326"/>
                  </a:cubicBezTo>
                  <a:lnTo>
                    <a:pt x="0" y="149474"/>
                  </a:lnTo>
                  <a:cubicBezTo>
                    <a:pt x="0" y="109831"/>
                    <a:pt x="15748" y="71812"/>
                    <a:pt x="43780" y="43780"/>
                  </a:cubicBezTo>
                  <a:cubicBezTo>
                    <a:pt x="71812" y="15748"/>
                    <a:pt x="109831" y="0"/>
                    <a:pt x="149474" y="0"/>
                  </a:cubicBezTo>
                  <a:close/>
                </a:path>
              </a:pathLst>
            </a:custGeom>
            <a:solidFill>
              <a:srgbClr val="FB8926"/>
            </a:solidFill>
            <a:ln cap="rnd">
              <a:noFill/>
              <a:prstDash val="solid"/>
              <a:round/>
            </a:ln>
          </p:spPr>
        </p:sp>
        <p:sp>
          <p:nvSpPr>
            <p:cNvPr name="TextBox 29" id="29"/>
            <p:cNvSpPr txBox="true"/>
            <p:nvPr/>
          </p:nvSpPr>
          <p:spPr>
            <a:xfrm>
              <a:off x="0" y="-57150"/>
              <a:ext cx="812800" cy="869950"/>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0" id="30"/>
          <p:cNvGrpSpPr/>
          <p:nvPr/>
        </p:nvGrpSpPr>
        <p:grpSpPr>
          <a:xfrm rot="0">
            <a:off x="11312981" y="8048900"/>
            <a:ext cx="5660569" cy="1905466"/>
            <a:chOff x="0" y="0"/>
            <a:chExt cx="2775945" cy="934441"/>
          </a:xfrm>
        </p:grpSpPr>
        <p:sp>
          <p:nvSpPr>
            <p:cNvPr name="Freeform 31" id="31"/>
            <p:cNvSpPr/>
            <p:nvPr/>
          </p:nvSpPr>
          <p:spPr>
            <a:xfrm flipH="false" flipV="false" rot="0">
              <a:off x="0" y="0"/>
              <a:ext cx="2775945" cy="934441"/>
            </a:xfrm>
            <a:custGeom>
              <a:avLst/>
              <a:gdLst/>
              <a:ahLst/>
              <a:cxnLst/>
              <a:rect r="r" b="b" t="t" l="l"/>
              <a:pathLst>
                <a:path h="934441" w="2775945">
                  <a:moveTo>
                    <a:pt x="43766" y="0"/>
                  </a:moveTo>
                  <a:lnTo>
                    <a:pt x="2732179" y="0"/>
                  </a:lnTo>
                  <a:cubicBezTo>
                    <a:pt x="2756350" y="0"/>
                    <a:pt x="2775945" y="19595"/>
                    <a:pt x="2775945" y="43766"/>
                  </a:cubicBezTo>
                  <a:lnTo>
                    <a:pt x="2775945" y="890675"/>
                  </a:lnTo>
                  <a:cubicBezTo>
                    <a:pt x="2775945" y="914846"/>
                    <a:pt x="2756350" y="934441"/>
                    <a:pt x="2732179" y="934441"/>
                  </a:cubicBezTo>
                  <a:lnTo>
                    <a:pt x="43766" y="934441"/>
                  </a:lnTo>
                  <a:cubicBezTo>
                    <a:pt x="19595" y="934441"/>
                    <a:pt x="0" y="914846"/>
                    <a:pt x="0" y="890675"/>
                  </a:cubicBezTo>
                  <a:lnTo>
                    <a:pt x="0" y="43766"/>
                  </a:lnTo>
                  <a:cubicBezTo>
                    <a:pt x="0" y="19595"/>
                    <a:pt x="19595" y="0"/>
                    <a:pt x="43766" y="0"/>
                  </a:cubicBezTo>
                  <a:close/>
                </a:path>
              </a:pathLst>
            </a:custGeom>
            <a:solidFill>
              <a:srgbClr val="FFD483"/>
            </a:solidFill>
            <a:ln cap="rnd">
              <a:noFill/>
              <a:prstDash val="solid"/>
              <a:round/>
            </a:ln>
          </p:spPr>
        </p:sp>
        <p:sp>
          <p:nvSpPr>
            <p:cNvPr name="TextBox 32" id="32"/>
            <p:cNvSpPr txBox="true"/>
            <p:nvPr/>
          </p:nvSpPr>
          <p:spPr>
            <a:xfrm>
              <a:off x="0" y="-57150"/>
              <a:ext cx="2775945" cy="991591"/>
            </a:xfrm>
            <a:prstGeom prst="rect">
              <a:avLst/>
            </a:prstGeom>
          </p:spPr>
          <p:txBody>
            <a:bodyPr anchor="ctr" rtlCol="false" tIns="50800" lIns="50800" bIns="50800" rIns="50800"/>
            <a:lstStyle/>
            <a:p>
              <a:pPr algn="ctr" marL="0" indent="0" lvl="0">
                <a:lnSpc>
                  <a:spcPts val="2399"/>
                </a:lnSpc>
                <a:spcBef>
                  <a:spcPct val="0"/>
                </a:spcBef>
              </a:pPr>
            </a:p>
          </p:txBody>
        </p:sp>
      </p:grpSp>
      <p:grpSp>
        <p:nvGrpSpPr>
          <p:cNvPr name="Group 33" id="33"/>
          <p:cNvGrpSpPr/>
          <p:nvPr/>
        </p:nvGrpSpPr>
        <p:grpSpPr>
          <a:xfrm rot="0">
            <a:off x="5478394" y="1981237"/>
            <a:ext cx="6613972" cy="3162263"/>
            <a:chOff x="0" y="0"/>
            <a:chExt cx="733923" cy="350902"/>
          </a:xfrm>
        </p:grpSpPr>
        <p:sp>
          <p:nvSpPr>
            <p:cNvPr name="Freeform 34" id="34"/>
            <p:cNvSpPr/>
            <p:nvPr/>
          </p:nvSpPr>
          <p:spPr>
            <a:xfrm flipH="false" flipV="false" rot="0">
              <a:off x="0" y="0"/>
              <a:ext cx="733923" cy="350902"/>
            </a:xfrm>
            <a:custGeom>
              <a:avLst/>
              <a:gdLst/>
              <a:ahLst/>
              <a:cxnLst/>
              <a:rect r="r" b="b" t="t" l="l"/>
              <a:pathLst>
                <a:path h="350902" w="733923">
                  <a:moveTo>
                    <a:pt x="244773" y="331833"/>
                  </a:moveTo>
                  <a:cubicBezTo>
                    <a:pt x="282399" y="343347"/>
                    <a:pt x="325176" y="350902"/>
                    <a:pt x="367159" y="350902"/>
                  </a:cubicBezTo>
                  <a:cubicBezTo>
                    <a:pt x="409144" y="350902"/>
                    <a:pt x="449543" y="344425"/>
                    <a:pt x="486773" y="332911"/>
                  </a:cubicBezTo>
                  <a:cubicBezTo>
                    <a:pt x="487566" y="332552"/>
                    <a:pt x="488358" y="332552"/>
                    <a:pt x="489150" y="332193"/>
                  </a:cubicBezTo>
                  <a:cubicBezTo>
                    <a:pt x="628963" y="286137"/>
                    <a:pt x="731943" y="164523"/>
                    <a:pt x="733923" y="32660"/>
                  </a:cubicBezTo>
                  <a:lnTo>
                    <a:pt x="733923" y="0"/>
                  </a:lnTo>
                  <a:lnTo>
                    <a:pt x="0" y="0"/>
                  </a:lnTo>
                  <a:lnTo>
                    <a:pt x="0" y="32636"/>
                  </a:lnTo>
                  <a:cubicBezTo>
                    <a:pt x="1980" y="165242"/>
                    <a:pt x="103375" y="286857"/>
                    <a:pt x="244773" y="331833"/>
                  </a:cubicBezTo>
                  <a:close/>
                </a:path>
              </a:pathLst>
            </a:custGeom>
            <a:solidFill>
              <a:srgbClr val="FFA47D"/>
            </a:solidFill>
          </p:spPr>
        </p:sp>
        <p:sp>
          <p:nvSpPr>
            <p:cNvPr name="TextBox 35" id="35"/>
            <p:cNvSpPr txBox="true"/>
            <p:nvPr/>
          </p:nvSpPr>
          <p:spPr>
            <a:xfrm>
              <a:off x="0" y="-57150"/>
              <a:ext cx="733923" cy="281052"/>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0">
            <a:off x="4953734" y="2100037"/>
            <a:ext cx="380196" cy="38019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A75B"/>
            </a:solidFill>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a:lnSpc>
                  <a:spcPts val="2763"/>
                </a:lnSpc>
              </a:pPr>
            </a:p>
          </p:txBody>
        </p:sp>
      </p:grpSp>
      <p:sp>
        <p:nvSpPr>
          <p:cNvPr name="TextBox 39" id="3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RECOMMENDATIONS</a:t>
            </a:r>
          </a:p>
        </p:txBody>
      </p:sp>
      <p:sp>
        <p:nvSpPr>
          <p:cNvPr name="TextBox 40" id="40"/>
          <p:cNvSpPr txBox="true"/>
          <p:nvPr/>
        </p:nvSpPr>
        <p:spPr>
          <a:xfrm rot="0">
            <a:off x="3513088" y="6328230"/>
            <a:ext cx="4985950" cy="899795"/>
          </a:xfrm>
          <a:prstGeom prst="rect">
            <a:avLst/>
          </a:prstGeom>
        </p:spPr>
        <p:txBody>
          <a:bodyPr anchor="t" rtlCol="false" tIns="0" lIns="0" bIns="0" rIns="0">
            <a:spAutoFit/>
          </a:bodyPr>
          <a:lstStyle/>
          <a:p>
            <a:pPr algn="l" marL="0" indent="0" lvl="0">
              <a:lnSpc>
                <a:spcPts val="2379"/>
              </a:lnSpc>
            </a:pPr>
            <a:r>
              <a:rPr lang="en-US" sz="1699">
                <a:solidFill>
                  <a:srgbClr val="000000"/>
                </a:solidFill>
                <a:latin typeface="Poppins"/>
                <a:ea typeface="Poppins"/>
                <a:cs typeface="Poppins"/>
                <a:sym typeface="Poppins"/>
              </a:rPr>
              <a:t>Use m</a:t>
            </a:r>
            <a:r>
              <a:rPr lang="en-US" sz="1699">
                <a:solidFill>
                  <a:srgbClr val="000000"/>
                </a:solidFill>
                <a:latin typeface="Poppins"/>
                <a:ea typeface="Poppins"/>
                <a:cs typeface="Poppins"/>
                <a:sym typeface="Poppins"/>
              </a:rPr>
              <a:t>ore reliable options such as stable Wi-Fi, Ethernet, or GSM to ensure uninterrupted system operation.</a:t>
            </a:r>
          </a:p>
        </p:txBody>
      </p:sp>
      <p:sp>
        <p:nvSpPr>
          <p:cNvPr name="TextBox 41" id="41"/>
          <p:cNvSpPr txBox="true"/>
          <p:nvPr/>
        </p:nvSpPr>
        <p:spPr>
          <a:xfrm rot="0">
            <a:off x="11661917" y="6445250"/>
            <a:ext cx="4985950" cy="899795"/>
          </a:xfrm>
          <a:prstGeom prst="rect">
            <a:avLst/>
          </a:prstGeom>
        </p:spPr>
        <p:txBody>
          <a:bodyPr anchor="t" rtlCol="false" tIns="0" lIns="0" bIns="0" rIns="0">
            <a:spAutoFit/>
          </a:bodyPr>
          <a:lstStyle/>
          <a:p>
            <a:pPr algn="l" marL="0" indent="0" lvl="0">
              <a:lnSpc>
                <a:spcPts val="2379"/>
              </a:lnSpc>
            </a:pPr>
            <a:r>
              <a:rPr lang="en-US" sz="1699">
                <a:solidFill>
                  <a:srgbClr val="000000"/>
                </a:solidFill>
                <a:latin typeface="Poppins"/>
                <a:ea typeface="Poppins"/>
                <a:cs typeface="Poppins"/>
                <a:sym typeface="Poppins"/>
              </a:rPr>
              <a:t>Includ</a:t>
            </a:r>
            <a:r>
              <a:rPr lang="en-US" sz="1699">
                <a:solidFill>
                  <a:srgbClr val="000000"/>
                </a:solidFill>
                <a:latin typeface="Poppins"/>
                <a:ea typeface="Poppins"/>
                <a:cs typeface="Poppins"/>
                <a:sym typeface="Poppins"/>
              </a:rPr>
              <a:t>e tools like real-time usage tracking, locker analytics, and maintenance alerts for better system management.</a:t>
            </a:r>
          </a:p>
        </p:txBody>
      </p:sp>
      <p:sp>
        <p:nvSpPr>
          <p:cNvPr name="TextBox 42" id="42"/>
          <p:cNvSpPr txBox="true"/>
          <p:nvPr/>
        </p:nvSpPr>
        <p:spPr>
          <a:xfrm rot="0">
            <a:off x="3513088" y="8936750"/>
            <a:ext cx="4985950" cy="899795"/>
          </a:xfrm>
          <a:prstGeom prst="rect">
            <a:avLst/>
          </a:prstGeom>
        </p:spPr>
        <p:txBody>
          <a:bodyPr anchor="t" rtlCol="false" tIns="0" lIns="0" bIns="0" rIns="0">
            <a:spAutoFit/>
          </a:bodyPr>
          <a:lstStyle/>
          <a:p>
            <a:pPr algn="l" marL="0" indent="0" lvl="0">
              <a:lnSpc>
                <a:spcPts val="2380"/>
              </a:lnSpc>
            </a:pPr>
            <a:r>
              <a:rPr lang="en-US" sz="1700">
                <a:solidFill>
                  <a:srgbClr val="000000"/>
                </a:solidFill>
                <a:latin typeface="Poppins"/>
                <a:ea typeface="Poppins"/>
                <a:cs typeface="Poppins"/>
                <a:sym typeface="Poppins"/>
              </a:rPr>
              <a:t>Upg</a:t>
            </a:r>
            <a:r>
              <a:rPr lang="en-US" sz="1700">
                <a:solidFill>
                  <a:srgbClr val="000000"/>
                </a:solidFill>
                <a:latin typeface="Poppins"/>
                <a:ea typeface="Poppins"/>
                <a:cs typeface="Poppins"/>
                <a:sym typeface="Poppins"/>
              </a:rPr>
              <a:t>rade the prototype into multiple compartments to support larger user groups and real deployment.</a:t>
            </a:r>
          </a:p>
        </p:txBody>
      </p:sp>
      <p:sp>
        <p:nvSpPr>
          <p:cNvPr name="TextBox 43" id="43"/>
          <p:cNvSpPr txBox="true"/>
          <p:nvPr/>
        </p:nvSpPr>
        <p:spPr>
          <a:xfrm rot="0">
            <a:off x="11661917" y="8936750"/>
            <a:ext cx="4985950" cy="899795"/>
          </a:xfrm>
          <a:prstGeom prst="rect">
            <a:avLst/>
          </a:prstGeom>
        </p:spPr>
        <p:txBody>
          <a:bodyPr anchor="t" rtlCol="false" tIns="0" lIns="0" bIns="0" rIns="0">
            <a:spAutoFit/>
          </a:bodyPr>
          <a:lstStyle/>
          <a:p>
            <a:pPr algn="l" marL="0" indent="0" lvl="0">
              <a:lnSpc>
                <a:spcPts val="2380"/>
              </a:lnSpc>
            </a:pPr>
            <a:r>
              <a:rPr lang="en-US" sz="1700">
                <a:solidFill>
                  <a:srgbClr val="000000"/>
                </a:solidFill>
                <a:latin typeface="Poppins"/>
                <a:ea typeface="Poppins"/>
                <a:cs typeface="Poppins"/>
                <a:sym typeface="Poppins"/>
              </a:rPr>
              <a:t>T</a:t>
            </a:r>
            <a:r>
              <a:rPr lang="en-US" sz="1700">
                <a:solidFill>
                  <a:srgbClr val="000000"/>
                </a:solidFill>
                <a:latin typeface="Poppins"/>
                <a:ea typeface="Poppins"/>
                <a:cs typeface="Poppins"/>
                <a:sym typeface="Poppins"/>
              </a:rPr>
              <a:t>est with a wider demographic and explore expansion for institutional or commercial applications.</a:t>
            </a:r>
          </a:p>
        </p:txBody>
      </p:sp>
      <p:sp>
        <p:nvSpPr>
          <p:cNvPr name="TextBox 44" id="44"/>
          <p:cNvSpPr txBox="true"/>
          <p:nvPr/>
        </p:nvSpPr>
        <p:spPr>
          <a:xfrm rot="0">
            <a:off x="1780884" y="6184942"/>
            <a:ext cx="724554" cy="717550"/>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Poppins Ultra-Bold"/>
                <a:ea typeface="Poppins Ultra-Bold"/>
                <a:cs typeface="Poppins Ultra-Bold"/>
                <a:sym typeface="Poppins Ultra-Bold"/>
              </a:rPr>
              <a:t>01</a:t>
            </a:r>
          </a:p>
        </p:txBody>
      </p:sp>
      <p:sp>
        <p:nvSpPr>
          <p:cNvPr name="TextBox 45" id="45"/>
          <p:cNvSpPr txBox="true"/>
          <p:nvPr/>
        </p:nvSpPr>
        <p:spPr>
          <a:xfrm rot="0">
            <a:off x="9763741" y="6184942"/>
            <a:ext cx="1033244" cy="717550"/>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Poppins Ultra-Bold"/>
                <a:ea typeface="Poppins Ultra-Bold"/>
                <a:cs typeface="Poppins Ultra-Bold"/>
                <a:sym typeface="Poppins Ultra-Bold"/>
              </a:rPr>
              <a:t>02</a:t>
            </a:r>
          </a:p>
        </p:txBody>
      </p:sp>
      <p:sp>
        <p:nvSpPr>
          <p:cNvPr name="TextBox 46" id="46"/>
          <p:cNvSpPr txBox="true"/>
          <p:nvPr/>
        </p:nvSpPr>
        <p:spPr>
          <a:xfrm rot="0">
            <a:off x="1643943" y="8540072"/>
            <a:ext cx="998435" cy="717550"/>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Poppins Ultra-Bold"/>
                <a:ea typeface="Poppins Ultra-Bold"/>
                <a:cs typeface="Poppins Ultra-Bold"/>
                <a:sym typeface="Poppins Ultra-Bold"/>
              </a:rPr>
              <a:t>03</a:t>
            </a:r>
          </a:p>
        </p:txBody>
      </p:sp>
      <p:sp>
        <p:nvSpPr>
          <p:cNvPr name="TextBox 47" id="47"/>
          <p:cNvSpPr txBox="true"/>
          <p:nvPr/>
        </p:nvSpPr>
        <p:spPr>
          <a:xfrm rot="0">
            <a:off x="9773659" y="8532339"/>
            <a:ext cx="1033244" cy="717550"/>
          </a:xfrm>
          <a:prstGeom prst="rect">
            <a:avLst/>
          </a:prstGeom>
        </p:spPr>
        <p:txBody>
          <a:bodyPr anchor="t" rtlCol="false" tIns="0" lIns="0" bIns="0" rIns="0">
            <a:spAutoFit/>
          </a:bodyPr>
          <a:lstStyle/>
          <a:p>
            <a:pPr algn="ctr" marL="0" indent="0" lvl="1">
              <a:lnSpc>
                <a:spcPts val="5599"/>
              </a:lnSpc>
              <a:spcBef>
                <a:spcPct val="0"/>
              </a:spcBef>
            </a:pPr>
            <a:r>
              <a:rPr lang="en-US" b="true" sz="3999" spc="167" strike="noStrike" u="none">
                <a:solidFill>
                  <a:srgbClr val="FFFFFF"/>
                </a:solidFill>
                <a:latin typeface="Poppins Ultra-Bold"/>
                <a:ea typeface="Poppins Ultra-Bold"/>
                <a:cs typeface="Poppins Ultra-Bold"/>
                <a:sym typeface="Poppins Ultra-Bold"/>
              </a:rPr>
              <a:t>04</a:t>
            </a:r>
          </a:p>
        </p:txBody>
      </p:sp>
      <p:sp>
        <p:nvSpPr>
          <p:cNvPr name="TextBox 48" id="48"/>
          <p:cNvSpPr txBox="true"/>
          <p:nvPr/>
        </p:nvSpPr>
        <p:spPr>
          <a:xfrm rot="0">
            <a:off x="3513088" y="5825533"/>
            <a:ext cx="4798475" cy="358775"/>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000000"/>
                </a:solidFill>
                <a:latin typeface="Poppins Ultra-Bold"/>
                <a:ea typeface="Poppins Ultra-Bold"/>
                <a:cs typeface="Poppins Ultra-Bold"/>
                <a:sym typeface="Poppins Ultra-Bold"/>
              </a:rPr>
              <a:t>St</a:t>
            </a:r>
            <a:r>
              <a:rPr lang="en-US" b="true" sz="1999">
                <a:solidFill>
                  <a:srgbClr val="000000"/>
                </a:solidFill>
                <a:latin typeface="Poppins Ultra-Bold"/>
                <a:ea typeface="Poppins Ultra-Bold"/>
                <a:cs typeface="Poppins Ultra-Bold"/>
                <a:sym typeface="Poppins Ultra-Bold"/>
              </a:rPr>
              <a:t>rengthen Network Connectivity</a:t>
            </a:r>
          </a:p>
        </p:txBody>
      </p:sp>
      <p:sp>
        <p:nvSpPr>
          <p:cNvPr name="TextBox 49" id="49"/>
          <p:cNvSpPr txBox="true"/>
          <p:nvPr/>
        </p:nvSpPr>
        <p:spPr>
          <a:xfrm rot="0">
            <a:off x="11661917" y="5695950"/>
            <a:ext cx="5301716" cy="711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000000"/>
                </a:solidFill>
                <a:latin typeface="Poppins Ultra-Bold"/>
                <a:ea typeface="Poppins Ultra-Bold"/>
                <a:cs typeface="Poppins Ultra-Bold"/>
                <a:sym typeface="Poppins Ultra-Bold"/>
              </a:rPr>
              <a:t>Add Administrative </a:t>
            </a:r>
            <a:r>
              <a:rPr lang="en-US" b="true" sz="1999">
                <a:solidFill>
                  <a:srgbClr val="000000"/>
                </a:solidFill>
                <a:latin typeface="Poppins Ultra-Bold"/>
                <a:ea typeface="Poppins Ultra-Bold"/>
                <a:cs typeface="Poppins Ultra-Bold"/>
                <a:sym typeface="Poppins Ultra-Bold"/>
              </a:rPr>
              <a:t>Monitoring Features</a:t>
            </a:r>
          </a:p>
        </p:txBody>
      </p:sp>
      <p:sp>
        <p:nvSpPr>
          <p:cNvPr name="TextBox 50" id="50"/>
          <p:cNvSpPr txBox="true"/>
          <p:nvPr/>
        </p:nvSpPr>
        <p:spPr>
          <a:xfrm rot="0">
            <a:off x="3513088" y="8155700"/>
            <a:ext cx="4798475" cy="711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000000"/>
                </a:solidFill>
                <a:latin typeface="Poppins Ultra-Bold"/>
                <a:ea typeface="Poppins Ultra-Bold"/>
                <a:cs typeface="Poppins Ultra-Bold"/>
                <a:sym typeface="Poppins Ultra-Bold"/>
              </a:rPr>
              <a:t>Develop a Multi-Locker Hardware Design</a:t>
            </a:r>
          </a:p>
        </p:txBody>
      </p:sp>
      <p:sp>
        <p:nvSpPr>
          <p:cNvPr name="TextBox 51" id="51"/>
          <p:cNvSpPr txBox="true"/>
          <p:nvPr/>
        </p:nvSpPr>
        <p:spPr>
          <a:xfrm rot="0">
            <a:off x="11661917" y="8120774"/>
            <a:ext cx="4798475" cy="711200"/>
          </a:xfrm>
          <a:prstGeom prst="rect">
            <a:avLst/>
          </a:prstGeom>
        </p:spPr>
        <p:txBody>
          <a:bodyPr anchor="t" rtlCol="false" tIns="0" lIns="0" bIns="0" rIns="0">
            <a:spAutoFit/>
          </a:bodyPr>
          <a:lstStyle/>
          <a:p>
            <a:pPr algn="l" marL="0" indent="0" lvl="0">
              <a:lnSpc>
                <a:spcPts val="2799"/>
              </a:lnSpc>
              <a:spcBef>
                <a:spcPct val="0"/>
              </a:spcBef>
            </a:pPr>
            <a:r>
              <a:rPr lang="en-US" b="true" sz="1999">
                <a:solidFill>
                  <a:srgbClr val="000000"/>
                </a:solidFill>
                <a:latin typeface="Poppins Ultra-Bold"/>
                <a:ea typeface="Poppins Ultra-Bold"/>
                <a:cs typeface="Poppins Ultra-Bold"/>
                <a:sym typeface="Poppins Ultra-Bold"/>
              </a:rPr>
              <a:t>Exp</a:t>
            </a:r>
            <a:r>
              <a:rPr lang="en-US" b="true" sz="1999">
                <a:solidFill>
                  <a:srgbClr val="000000"/>
                </a:solidFill>
                <a:latin typeface="Poppins Ultra-Bold"/>
                <a:ea typeface="Poppins Ultra-Bold"/>
                <a:cs typeface="Poppins Ultra-Bold"/>
                <a:sym typeface="Poppins Ultra-Bold"/>
              </a:rPr>
              <a:t>and Testing and Future Scalability</a:t>
            </a:r>
          </a:p>
        </p:txBody>
      </p:sp>
      <p:sp>
        <p:nvSpPr>
          <p:cNvPr name="TextBox 52" id="52"/>
          <p:cNvSpPr txBox="true"/>
          <p:nvPr/>
        </p:nvSpPr>
        <p:spPr>
          <a:xfrm rot="0">
            <a:off x="6206898" y="2299660"/>
            <a:ext cx="5297000" cy="1449076"/>
          </a:xfrm>
          <a:prstGeom prst="rect">
            <a:avLst/>
          </a:prstGeom>
        </p:spPr>
        <p:txBody>
          <a:bodyPr anchor="t" rtlCol="false" tIns="0" lIns="0" bIns="0" rIns="0">
            <a:spAutoFit/>
          </a:bodyPr>
          <a:lstStyle/>
          <a:p>
            <a:pPr algn="ctr" marL="0" indent="0" lvl="0">
              <a:lnSpc>
                <a:spcPts val="5434"/>
              </a:lnSpc>
            </a:pPr>
            <a:r>
              <a:rPr lang="en-US" b="true" sz="5127">
                <a:solidFill>
                  <a:srgbClr val="000000"/>
                </a:solidFill>
                <a:latin typeface="Poppins Bold"/>
                <a:ea typeface="Poppins Bold"/>
                <a:cs typeface="Poppins Bold"/>
                <a:sym typeface="Poppins Bold"/>
              </a:rPr>
              <a:t>FU</a:t>
            </a:r>
            <a:r>
              <a:rPr lang="en-US" b="true" sz="5127">
                <a:solidFill>
                  <a:srgbClr val="000000"/>
                </a:solidFill>
                <a:latin typeface="Poppins Bold"/>
                <a:ea typeface="Poppins Bold"/>
                <a:cs typeface="Poppins Bold"/>
                <a:sym typeface="Poppins Bold"/>
              </a:rPr>
              <a:t>TURE IMPROVEMENTS</a:t>
            </a:r>
          </a:p>
        </p:txBody>
      </p:sp>
      <p:grpSp>
        <p:nvGrpSpPr>
          <p:cNvPr name="Group 53" id="53"/>
          <p:cNvGrpSpPr/>
          <p:nvPr/>
        </p:nvGrpSpPr>
        <p:grpSpPr>
          <a:xfrm rot="0">
            <a:off x="5098199" y="2639240"/>
            <a:ext cx="380196" cy="380196"/>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A75B"/>
            </a:solidFill>
          </p:spPr>
        </p:sp>
        <p:sp>
          <p:nvSpPr>
            <p:cNvPr name="TextBox 55" id="55"/>
            <p:cNvSpPr txBox="true"/>
            <p:nvPr/>
          </p:nvSpPr>
          <p:spPr>
            <a:xfrm>
              <a:off x="76200" y="19050"/>
              <a:ext cx="660400" cy="717550"/>
            </a:xfrm>
            <a:prstGeom prst="rect">
              <a:avLst/>
            </a:prstGeom>
          </p:spPr>
          <p:txBody>
            <a:bodyPr anchor="ctr" rtlCol="false" tIns="50800" lIns="50800" bIns="50800" rIns="50800"/>
            <a:lstStyle/>
            <a:p>
              <a:pPr algn="ctr">
                <a:lnSpc>
                  <a:spcPts val="2763"/>
                </a:lnSpc>
              </a:pPr>
            </a:p>
          </p:txBody>
        </p:sp>
      </p:grpSp>
      <p:grpSp>
        <p:nvGrpSpPr>
          <p:cNvPr name="Group 56" id="56"/>
          <p:cNvGrpSpPr/>
          <p:nvPr/>
        </p:nvGrpSpPr>
        <p:grpSpPr>
          <a:xfrm rot="0">
            <a:off x="12235241" y="2100037"/>
            <a:ext cx="380196" cy="380196"/>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A75B"/>
            </a:solidFill>
          </p:spPr>
        </p:sp>
        <p:sp>
          <p:nvSpPr>
            <p:cNvPr name="TextBox 58" id="58"/>
            <p:cNvSpPr txBox="true"/>
            <p:nvPr/>
          </p:nvSpPr>
          <p:spPr>
            <a:xfrm>
              <a:off x="76200" y="19050"/>
              <a:ext cx="660400" cy="717550"/>
            </a:xfrm>
            <a:prstGeom prst="rect">
              <a:avLst/>
            </a:prstGeom>
          </p:spPr>
          <p:txBody>
            <a:bodyPr anchor="ctr" rtlCol="false" tIns="50800" lIns="50800" bIns="50800" rIns="50800"/>
            <a:lstStyle/>
            <a:p>
              <a:pPr algn="ctr">
                <a:lnSpc>
                  <a:spcPts val="2763"/>
                </a:lnSpc>
              </a:pPr>
            </a:p>
          </p:txBody>
        </p:sp>
      </p:grpSp>
      <p:grpSp>
        <p:nvGrpSpPr>
          <p:cNvPr name="Group 59" id="59"/>
          <p:cNvGrpSpPr/>
          <p:nvPr/>
        </p:nvGrpSpPr>
        <p:grpSpPr>
          <a:xfrm rot="0">
            <a:off x="12101891" y="2639240"/>
            <a:ext cx="380196" cy="380196"/>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0A75B"/>
            </a:solidFill>
          </p:spPr>
        </p:sp>
        <p:sp>
          <p:nvSpPr>
            <p:cNvPr name="TextBox 61" id="61"/>
            <p:cNvSpPr txBox="true"/>
            <p:nvPr/>
          </p:nvSpPr>
          <p:spPr>
            <a:xfrm>
              <a:off x="76200" y="19050"/>
              <a:ext cx="660400" cy="717550"/>
            </a:xfrm>
            <a:prstGeom prst="rect">
              <a:avLst/>
            </a:prstGeom>
          </p:spPr>
          <p:txBody>
            <a:bodyPr anchor="ctr" rtlCol="false" tIns="50800" lIns="50800" bIns="50800" rIns="50800"/>
            <a:lstStyle/>
            <a:p>
              <a:pPr algn="ctr">
                <a:lnSpc>
                  <a:spcPts val="2763"/>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6832"/>
            <a:ext cx="18288000" cy="10713667"/>
            <a:chOff x="0" y="0"/>
            <a:chExt cx="4816593" cy="2821707"/>
          </a:xfrm>
        </p:grpSpPr>
        <p:sp>
          <p:nvSpPr>
            <p:cNvPr name="Freeform 3" id="3"/>
            <p:cNvSpPr/>
            <p:nvPr/>
          </p:nvSpPr>
          <p:spPr>
            <a:xfrm flipH="false" flipV="false" rot="0">
              <a:off x="0" y="0"/>
              <a:ext cx="4816592" cy="2821707"/>
            </a:xfrm>
            <a:custGeom>
              <a:avLst/>
              <a:gdLst/>
              <a:ahLst/>
              <a:cxnLst/>
              <a:rect r="r" b="b" t="t" l="l"/>
              <a:pathLst>
                <a:path h="2821707" w="4816592">
                  <a:moveTo>
                    <a:pt x="21590" y="0"/>
                  </a:moveTo>
                  <a:lnTo>
                    <a:pt x="4795002" y="0"/>
                  </a:lnTo>
                  <a:cubicBezTo>
                    <a:pt x="4800728" y="0"/>
                    <a:pt x="4806220" y="2275"/>
                    <a:pt x="4810269" y="6324"/>
                  </a:cubicBezTo>
                  <a:cubicBezTo>
                    <a:pt x="4814318" y="10372"/>
                    <a:pt x="4816592" y="15864"/>
                    <a:pt x="4816592" y="21590"/>
                  </a:cubicBezTo>
                  <a:lnTo>
                    <a:pt x="4816592" y="2800117"/>
                  </a:lnTo>
                  <a:cubicBezTo>
                    <a:pt x="4816592" y="2812041"/>
                    <a:pt x="4806926" y="2821707"/>
                    <a:pt x="4795002" y="2821707"/>
                  </a:cubicBezTo>
                  <a:lnTo>
                    <a:pt x="21590" y="2821707"/>
                  </a:lnTo>
                  <a:cubicBezTo>
                    <a:pt x="9666" y="2821707"/>
                    <a:pt x="0" y="2812041"/>
                    <a:pt x="0" y="2800117"/>
                  </a:cubicBezTo>
                  <a:lnTo>
                    <a:pt x="0" y="21590"/>
                  </a:lnTo>
                  <a:cubicBezTo>
                    <a:pt x="0" y="9666"/>
                    <a:pt x="9666" y="0"/>
                    <a:pt x="21590" y="0"/>
                  </a:cubicBezTo>
                  <a:close/>
                </a:path>
              </a:pathLst>
            </a:custGeom>
            <a:gradFill rotWithShape="true">
              <a:gsLst>
                <a:gs pos="0">
                  <a:srgbClr val="FFFFFF">
                    <a:alpha val="100000"/>
                  </a:srgbClr>
                </a:gs>
                <a:gs pos="100000">
                  <a:srgbClr val="FFB000">
                    <a:alpha val="100000"/>
                  </a:srgbClr>
                </a:gs>
              </a:gsLst>
              <a:path path="circle">
                <a:fillToRect l="50000" r="50000" t="50000" b="50000"/>
              </a:path>
            </a:gradFill>
          </p:spPr>
        </p:sp>
        <p:sp>
          <p:nvSpPr>
            <p:cNvPr name="TextBox 4" id="4"/>
            <p:cNvSpPr txBox="true"/>
            <p:nvPr/>
          </p:nvSpPr>
          <p:spPr>
            <a:xfrm>
              <a:off x="0" y="-66675"/>
              <a:ext cx="4816593" cy="2888382"/>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0" y="0"/>
            <a:ext cx="18288000" cy="1687003"/>
            <a:chOff x="0" y="0"/>
            <a:chExt cx="8829757" cy="814514"/>
          </a:xfrm>
        </p:grpSpPr>
        <p:sp>
          <p:nvSpPr>
            <p:cNvPr name="Freeform 6" id="6"/>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7" id="7"/>
          <p:cNvGrpSpPr/>
          <p:nvPr/>
        </p:nvGrpSpPr>
        <p:grpSpPr>
          <a:xfrm rot="0">
            <a:off x="0" y="0"/>
            <a:ext cx="4074704" cy="1687003"/>
            <a:chOff x="0" y="0"/>
            <a:chExt cx="1967336" cy="814514"/>
          </a:xfrm>
        </p:grpSpPr>
        <p:sp>
          <p:nvSpPr>
            <p:cNvPr name="Freeform 8" id="8"/>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9" id="9"/>
          <p:cNvGrpSpPr/>
          <p:nvPr/>
        </p:nvGrpSpPr>
        <p:grpSpPr>
          <a:xfrm rot="0">
            <a:off x="0" y="1687003"/>
            <a:ext cx="18288000" cy="315648"/>
            <a:chOff x="0" y="0"/>
            <a:chExt cx="8829757" cy="152400"/>
          </a:xfrm>
        </p:grpSpPr>
        <p:sp>
          <p:nvSpPr>
            <p:cNvPr name="Freeform 10" id="10"/>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11" id="11"/>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sp>
        <p:nvSpPr>
          <p:cNvPr name="Freeform 12" id="12"/>
          <p:cNvSpPr/>
          <p:nvPr/>
        </p:nvSpPr>
        <p:spPr>
          <a:xfrm flipH="false" flipV="false" rot="0">
            <a:off x="5356402" y="4071307"/>
            <a:ext cx="7575196" cy="5630213"/>
          </a:xfrm>
          <a:custGeom>
            <a:avLst/>
            <a:gdLst/>
            <a:ahLst/>
            <a:cxnLst/>
            <a:rect r="r" b="b" t="t" l="l"/>
            <a:pathLst>
              <a:path h="5630213" w="7575196">
                <a:moveTo>
                  <a:pt x="0" y="0"/>
                </a:moveTo>
                <a:lnTo>
                  <a:pt x="7575196" y="0"/>
                </a:lnTo>
                <a:lnTo>
                  <a:pt x="7575196" y="5630213"/>
                </a:lnTo>
                <a:lnTo>
                  <a:pt x="0" y="5630213"/>
                </a:lnTo>
                <a:lnTo>
                  <a:pt x="0" y="0"/>
                </a:lnTo>
                <a:close/>
              </a:path>
            </a:pathLst>
          </a:custGeom>
          <a:blipFill>
            <a:blip r:embed="rId3"/>
            <a:stretch>
              <a:fillRect l="0" t="0" r="0" b="0"/>
            </a:stretch>
          </a:blipFill>
        </p:spPr>
      </p:sp>
      <p:sp>
        <p:nvSpPr>
          <p:cNvPr name="TextBox 13" id="13"/>
          <p:cNvSpPr txBox="true"/>
          <p:nvPr/>
        </p:nvSpPr>
        <p:spPr>
          <a:xfrm rot="0">
            <a:off x="5411808" y="2624494"/>
            <a:ext cx="7464384" cy="3452725"/>
          </a:xfrm>
          <a:prstGeom prst="rect">
            <a:avLst/>
          </a:prstGeom>
        </p:spPr>
        <p:txBody>
          <a:bodyPr anchor="t" rtlCol="false" tIns="0" lIns="0" bIns="0" rIns="0">
            <a:spAutoFit/>
          </a:bodyPr>
          <a:lstStyle/>
          <a:p>
            <a:pPr algn="l">
              <a:lnSpc>
                <a:spcPts val="12294"/>
              </a:lnSpc>
              <a:spcBef>
                <a:spcPct val="0"/>
              </a:spcBef>
            </a:pPr>
            <a:r>
              <a:rPr lang="en-US" b="true" sz="8781" spc="1598">
                <a:solidFill>
                  <a:srgbClr val="FFFFFF"/>
                </a:solidFill>
                <a:latin typeface="Poppins Bold"/>
                <a:ea typeface="Poppins Bold"/>
                <a:cs typeface="Poppins Bold"/>
                <a:sym typeface="Poppins Bold"/>
              </a:rPr>
              <a:t>THANK YOU</a:t>
            </a:r>
          </a:p>
        </p:txBody>
      </p:sp>
      <p:sp>
        <p:nvSpPr>
          <p:cNvPr name="TextBox 14" id="14"/>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CLOSING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grpSp>
        <p:nvGrpSpPr>
          <p:cNvPr name="Group 3" id="3"/>
          <p:cNvGrpSpPr/>
          <p:nvPr/>
        </p:nvGrpSpPr>
        <p:grpSpPr>
          <a:xfrm rot="0">
            <a:off x="359227" y="8342175"/>
            <a:ext cx="3086100" cy="1778922"/>
            <a:chOff x="0" y="0"/>
            <a:chExt cx="812800" cy="468523"/>
          </a:xfrm>
        </p:grpSpPr>
        <p:sp>
          <p:nvSpPr>
            <p:cNvPr name="Freeform 4" id="4"/>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5" id="5"/>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
        <p:nvSpPr>
          <p:cNvPr name="TextBox 6" id="6"/>
          <p:cNvSpPr txBox="true"/>
          <p:nvPr/>
        </p:nvSpPr>
        <p:spPr>
          <a:xfrm rot="0">
            <a:off x="359227" y="4380240"/>
            <a:ext cx="8784773" cy="1316970"/>
          </a:xfrm>
          <a:prstGeom prst="rect">
            <a:avLst/>
          </a:prstGeom>
        </p:spPr>
        <p:txBody>
          <a:bodyPr anchor="t" rtlCol="false" tIns="0" lIns="0" bIns="0" rIns="0">
            <a:spAutoFit/>
          </a:bodyPr>
          <a:lstStyle/>
          <a:p>
            <a:pPr algn="ctr">
              <a:lnSpc>
                <a:spcPts val="9492"/>
              </a:lnSpc>
              <a:spcBef>
                <a:spcPct val="0"/>
              </a:spcBef>
            </a:pPr>
            <a:r>
              <a:rPr lang="en-US" b="true" sz="7301" spc="613">
                <a:solidFill>
                  <a:srgbClr val="000000"/>
                </a:solidFill>
                <a:latin typeface="Times New Roman MT Bold"/>
                <a:ea typeface="Times New Roman MT Bold"/>
                <a:cs typeface="Times New Roman MT Bold"/>
                <a:sym typeface="Times New Roman MT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851035" y="3092827"/>
            <a:ext cx="8292965" cy="2050673"/>
            <a:chOff x="0" y="0"/>
            <a:chExt cx="2018387" cy="499104"/>
          </a:xfrm>
        </p:grpSpPr>
        <p:sp>
          <p:nvSpPr>
            <p:cNvPr name="Freeform 9" id="9"/>
            <p:cNvSpPr/>
            <p:nvPr/>
          </p:nvSpPr>
          <p:spPr>
            <a:xfrm flipH="false" flipV="false" rot="0">
              <a:off x="0" y="0"/>
              <a:ext cx="2018387" cy="499104"/>
            </a:xfrm>
            <a:custGeom>
              <a:avLst/>
              <a:gdLst/>
              <a:ahLst/>
              <a:cxnLst/>
              <a:rect r="r" b="b" t="t" l="l"/>
              <a:pathLst>
                <a:path h="499104" w="2018387">
                  <a:moveTo>
                    <a:pt x="27073" y="0"/>
                  </a:moveTo>
                  <a:lnTo>
                    <a:pt x="1991314" y="0"/>
                  </a:lnTo>
                  <a:cubicBezTo>
                    <a:pt x="2006266" y="0"/>
                    <a:pt x="2018387" y="12121"/>
                    <a:pt x="2018387" y="27073"/>
                  </a:cubicBezTo>
                  <a:lnTo>
                    <a:pt x="2018387" y="472031"/>
                  </a:lnTo>
                  <a:cubicBezTo>
                    <a:pt x="2018387" y="479211"/>
                    <a:pt x="2015535" y="486097"/>
                    <a:pt x="2010458" y="491174"/>
                  </a:cubicBezTo>
                  <a:cubicBezTo>
                    <a:pt x="2005380" y="496252"/>
                    <a:pt x="1998494" y="499104"/>
                    <a:pt x="1991314" y="499104"/>
                  </a:cubicBezTo>
                  <a:lnTo>
                    <a:pt x="27073" y="499104"/>
                  </a:lnTo>
                  <a:cubicBezTo>
                    <a:pt x="19893" y="499104"/>
                    <a:pt x="13007" y="496252"/>
                    <a:pt x="7930" y="491174"/>
                  </a:cubicBezTo>
                  <a:cubicBezTo>
                    <a:pt x="2852" y="486097"/>
                    <a:pt x="0" y="479211"/>
                    <a:pt x="0" y="472031"/>
                  </a:cubicBezTo>
                  <a:lnTo>
                    <a:pt x="0" y="27073"/>
                  </a:lnTo>
                  <a:cubicBezTo>
                    <a:pt x="0" y="19893"/>
                    <a:pt x="2852" y="13007"/>
                    <a:pt x="7930" y="7930"/>
                  </a:cubicBezTo>
                  <a:cubicBezTo>
                    <a:pt x="13007" y="2852"/>
                    <a:pt x="19893" y="0"/>
                    <a:pt x="27073" y="0"/>
                  </a:cubicBezTo>
                  <a:close/>
                </a:path>
              </a:pathLst>
            </a:custGeom>
            <a:solidFill>
              <a:srgbClr val="013165"/>
            </a:solidFill>
          </p:spPr>
        </p:sp>
        <p:sp>
          <p:nvSpPr>
            <p:cNvPr name="TextBox 10" id="10"/>
            <p:cNvSpPr txBox="true"/>
            <p:nvPr/>
          </p:nvSpPr>
          <p:spPr>
            <a:xfrm>
              <a:off x="0" y="-66675"/>
              <a:ext cx="2018387" cy="565779"/>
            </a:xfrm>
            <a:prstGeom prst="rect">
              <a:avLst/>
            </a:prstGeom>
          </p:spPr>
          <p:txBody>
            <a:bodyPr anchor="ctr" rtlCol="false" tIns="50800" lIns="50800" bIns="50800" rIns="50800"/>
            <a:lstStyle/>
            <a:p>
              <a:pPr algn="ctr">
                <a:lnSpc>
                  <a:spcPts val="3343"/>
                </a:lnSpc>
              </a:pPr>
            </a:p>
          </p:txBody>
        </p:sp>
      </p:grpSp>
      <p:sp>
        <p:nvSpPr>
          <p:cNvPr name="Freeform 11" id="11"/>
          <p:cNvSpPr/>
          <p:nvPr/>
        </p:nvSpPr>
        <p:spPr>
          <a:xfrm flipH="false" flipV="false" rot="0">
            <a:off x="246988" y="2703809"/>
            <a:ext cx="4750530" cy="881007"/>
          </a:xfrm>
          <a:custGeom>
            <a:avLst/>
            <a:gdLst/>
            <a:ahLst/>
            <a:cxnLst/>
            <a:rect r="r" b="b" t="t" l="l"/>
            <a:pathLst>
              <a:path h="881007" w="4750530">
                <a:moveTo>
                  <a:pt x="0" y="0"/>
                </a:moveTo>
                <a:lnTo>
                  <a:pt x="4750530" y="0"/>
                </a:lnTo>
                <a:lnTo>
                  <a:pt x="4750530" y="881008"/>
                </a:lnTo>
                <a:lnTo>
                  <a:pt x="0" y="8810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346931" y="2703809"/>
            <a:ext cx="3404624" cy="881007"/>
          </a:xfrm>
          <a:custGeom>
            <a:avLst/>
            <a:gdLst/>
            <a:ahLst/>
            <a:cxnLst/>
            <a:rect r="r" b="b" t="t" l="l"/>
            <a:pathLst>
              <a:path h="881007" w="3404624">
                <a:moveTo>
                  <a:pt x="0" y="0"/>
                </a:moveTo>
                <a:lnTo>
                  <a:pt x="3404623" y="0"/>
                </a:lnTo>
                <a:lnTo>
                  <a:pt x="3404623" y="881008"/>
                </a:lnTo>
                <a:lnTo>
                  <a:pt x="0" y="881008"/>
                </a:lnTo>
                <a:lnTo>
                  <a:pt x="0" y="0"/>
                </a:lnTo>
                <a:close/>
              </a:path>
            </a:pathLst>
          </a:custGeom>
          <a:blipFill>
            <a:blip r:embed="rId3">
              <a:extLst>
                <a:ext uri="{96DAC541-7B7A-43D3-8B79-37D633B846F1}">
                  <asvg:svgBlip xmlns:asvg="http://schemas.microsoft.com/office/drawing/2016/SVG/main" r:embed="rId4"/>
                </a:ext>
              </a:extLst>
            </a:blip>
            <a:stretch>
              <a:fillRect l="-39531" t="0" r="0" b="0"/>
            </a:stretch>
          </a:blipFill>
        </p:spPr>
      </p:sp>
      <p:sp>
        <p:nvSpPr>
          <p:cNvPr name="Freeform 13" id="13"/>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5"/>
            <a:stretch>
              <a:fillRect l="0" t="0" r="0" b="0"/>
            </a:stretch>
          </a:blipFill>
        </p:spPr>
      </p:sp>
      <p:grpSp>
        <p:nvGrpSpPr>
          <p:cNvPr name="Group 14" id="14"/>
          <p:cNvGrpSpPr>
            <a:grpSpLocks noChangeAspect="true"/>
          </p:cNvGrpSpPr>
          <p:nvPr/>
        </p:nvGrpSpPr>
        <p:grpSpPr>
          <a:xfrm rot="0">
            <a:off x="10410147" y="2383450"/>
            <a:ext cx="7687799" cy="7595543"/>
            <a:chOff x="0" y="0"/>
            <a:chExt cx="4572000" cy="4517135"/>
          </a:xfrm>
        </p:grpSpPr>
        <p:sp>
          <p:nvSpPr>
            <p:cNvPr name="Freeform 15" id="15"/>
            <p:cNvSpPr/>
            <p:nvPr/>
          </p:nvSpPr>
          <p:spPr>
            <a:xfrm flipH="false" flipV="false" rot="0">
              <a:off x="56" y="513"/>
              <a:ext cx="4571980" cy="4516120"/>
            </a:xfrm>
            <a:custGeom>
              <a:avLst/>
              <a:gdLst/>
              <a:ahLst/>
              <a:cxnLst/>
              <a:rect r="r" b="b" t="t" l="l"/>
              <a:pathLst>
                <a:path h="4516120" w="4571980">
                  <a:moveTo>
                    <a:pt x="2625851" y="4304528"/>
                  </a:moveTo>
                  <a:cubicBezTo>
                    <a:pt x="2921033" y="4133201"/>
                    <a:pt x="3157857" y="3863670"/>
                    <a:pt x="3286333" y="3517500"/>
                  </a:cubicBezTo>
                  <a:cubicBezTo>
                    <a:pt x="3350757" y="3343915"/>
                    <a:pt x="3446003" y="3169721"/>
                    <a:pt x="3606759" y="3077855"/>
                  </a:cubicBezTo>
                  <a:cubicBezTo>
                    <a:pt x="3730733" y="3007011"/>
                    <a:pt x="3878617" y="2993695"/>
                    <a:pt x="4012778" y="2944817"/>
                  </a:cubicBezTo>
                  <a:cubicBezTo>
                    <a:pt x="4395008" y="2805565"/>
                    <a:pt x="4622861" y="2363132"/>
                    <a:pt x="4562274" y="1960870"/>
                  </a:cubicBezTo>
                  <a:cubicBezTo>
                    <a:pt x="4501687" y="1558606"/>
                    <a:pt x="4187520" y="1218860"/>
                    <a:pt x="3806807" y="1075508"/>
                  </a:cubicBezTo>
                  <a:cubicBezTo>
                    <a:pt x="3593093" y="995039"/>
                    <a:pt x="3379154" y="1012626"/>
                    <a:pt x="3167147" y="927755"/>
                  </a:cubicBezTo>
                  <a:cubicBezTo>
                    <a:pt x="2880240" y="812900"/>
                    <a:pt x="2630210" y="554377"/>
                    <a:pt x="2386066" y="364902"/>
                  </a:cubicBezTo>
                  <a:cubicBezTo>
                    <a:pt x="2141922" y="175426"/>
                    <a:pt x="1861139" y="2708"/>
                    <a:pt x="1552106" y="28"/>
                  </a:cubicBezTo>
                  <a:cubicBezTo>
                    <a:pt x="1179425" y="-3203"/>
                    <a:pt x="823018" y="276043"/>
                    <a:pt x="736997" y="638670"/>
                  </a:cubicBezTo>
                  <a:cubicBezTo>
                    <a:pt x="697719" y="804254"/>
                    <a:pt x="710125" y="977519"/>
                    <a:pt x="687974" y="1146250"/>
                  </a:cubicBezTo>
                  <a:cubicBezTo>
                    <a:pt x="602789" y="1795089"/>
                    <a:pt x="21501" y="2313971"/>
                    <a:pt x="552" y="2968042"/>
                  </a:cubicBezTo>
                  <a:cubicBezTo>
                    <a:pt x="-16610" y="3503877"/>
                    <a:pt x="368713" y="3991750"/>
                    <a:pt x="846422" y="4235089"/>
                  </a:cubicBezTo>
                  <a:cubicBezTo>
                    <a:pt x="1095379" y="4361905"/>
                    <a:pt x="1355090" y="4472021"/>
                    <a:pt x="1634945" y="4504757"/>
                  </a:cubicBezTo>
                  <a:cubicBezTo>
                    <a:pt x="1989959" y="4546286"/>
                    <a:pt x="2336033" y="4472741"/>
                    <a:pt x="2625851" y="4304528"/>
                  </a:cubicBezTo>
                  <a:close/>
                </a:path>
              </a:pathLst>
            </a:custGeom>
            <a:blipFill>
              <a:blip r:embed="rId6"/>
              <a:stretch>
                <a:fillRect l="-27001" t="0" r="-8776" b="0"/>
              </a:stretch>
            </a:blipFill>
          </p:spPr>
        </p:sp>
        <p:sp>
          <p:nvSpPr>
            <p:cNvPr name="Freeform 16" id="16"/>
            <p:cNvSpPr/>
            <p:nvPr/>
          </p:nvSpPr>
          <p:spPr>
            <a:xfrm flipH="false" flipV="false" rot="0">
              <a:off x="0" y="0"/>
              <a:ext cx="4572000" cy="4517135"/>
            </a:xfrm>
            <a:custGeom>
              <a:avLst/>
              <a:gdLst/>
              <a:ahLst/>
              <a:cxnLst/>
              <a:rect r="r" b="b" t="t" l="l"/>
              <a:pathLst>
                <a:path h="4517135" w="4572000">
                  <a:moveTo>
                    <a:pt x="4572000" y="4517135"/>
                  </a:moveTo>
                  <a:lnTo>
                    <a:pt x="0" y="4517135"/>
                  </a:lnTo>
                  <a:lnTo>
                    <a:pt x="0" y="0"/>
                  </a:lnTo>
                  <a:lnTo>
                    <a:pt x="4572000" y="0"/>
                  </a:lnTo>
                  <a:lnTo>
                    <a:pt x="4572000" y="4517135"/>
                  </a:lnTo>
                  <a:close/>
                </a:path>
              </a:pathLst>
            </a:custGeom>
            <a:blipFill>
              <a:blip r:embed="rId7"/>
              <a:stretch>
                <a:fillRect l="-25" t="0" r="-25" b="0"/>
              </a:stretch>
            </a:blipFill>
          </p:spPr>
        </p:sp>
      </p:grpSp>
      <p:sp>
        <p:nvSpPr>
          <p:cNvPr name="TextBox 17" id="17"/>
          <p:cNvSpPr txBox="true"/>
          <p:nvPr/>
        </p:nvSpPr>
        <p:spPr>
          <a:xfrm rot="0">
            <a:off x="4550290" y="407680"/>
            <a:ext cx="10004206"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BACKGROUND OF STUDY</a:t>
            </a:r>
          </a:p>
        </p:txBody>
      </p:sp>
      <p:sp>
        <p:nvSpPr>
          <p:cNvPr name="TextBox 18" id="18"/>
          <p:cNvSpPr txBox="true"/>
          <p:nvPr/>
        </p:nvSpPr>
        <p:spPr>
          <a:xfrm rot="0">
            <a:off x="1504804" y="2987275"/>
            <a:ext cx="5246750" cy="378747"/>
          </a:xfrm>
          <a:prstGeom prst="rect">
            <a:avLst/>
          </a:prstGeom>
        </p:spPr>
        <p:txBody>
          <a:bodyPr anchor="t" rtlCol="false" tIns="0" lIns="0" bIns="0" rIns="0">
            <a:spAutoFit/>
          </a:bodyPr>
          <a:lstStyle/>
          <a:p>
            <a:pPr algn="l" marL="0" indent="0" lvl="0">
              <a:lnSpc>
                <a:spcPts val="2754"/>
              </a:lnSpc>
            </a:pPr>
            <a:r>
              <a:rPr lang="en-US" b="true" sz="2459" spc="24">
                <a:solidFill>
                  <a:srgbClr val="000000"/>
                </a:solidFill>
                <a:latin typeface="Poppins Semi-Bold"/>
                <a:ea typeface="Poppins Semi-Bold"/>
                <a:cs typeface="Poppins Semi-Bold"/>
                <a:sym typeface="Poppins Semi-Bold"/>
              </a:rPr>
              <a:t>Malaysia E-commerce Growth</a:t>
            </a:r>
          </a:p>
        </p:txBody>
      </p:sp>
      <p:sp>
        <p:nvSpPr>
          <p:cNvPr name="TextBox 19" id="19"/>
          <p:cNvSpPr txBox="true"/>
          <p:nvPr/>
        </p:nvSpPr>
        <p:spPr>
          <a:xfrm rot="0">
            <a:off x="464496" y="2884020"/>
            <a:ext cx="496739" cy="482002"/>
          </a:xfrm>
          <a:prstGeom prst="rect">
            <a:avLst/>
          </a:prstGeom>
        </p:spPr>
        <p:txBody>
          <a:bodyPr anchor="t" rtlCol="false" tIns="0" lIns="0" bIns="0" rIns="0">
            <a:spAutoFit/>
          </a:bodyPr>
          <a:lstStyle/>
          <a:p>
            <a:pPr algn="ctr" marL="0" indent="0" lvl="0">
              <a:lnSpc>
                <a:spcPts val="3636"/>
              </a:lnSpc>
            </a:pPr>
            <a:r>
              <a:rPr lang="en-US" b="true" sz="3246" spc="32">
                <a:solidFill>
                  <a:srgbClr val="013064"/>
                </a:solidFill>
                <a:latin typeface="Poppins Semi-Bold"/>
                <a:ea typeface="Poppins Semi-Bold"/>
                <a:cs typeface="Poppins Semi-Bold"/>
                <a:sym typeface="Poppins Semi-Bold"/>
              </a:rPr>
              <a:t>1</a:t>
            </a:r>
          </a:p>
        </p:txBody>
      </p:sp>
      <p:sp>
        <p:nvSpPr>
          <p:cNvPr name="TextBox 20" id="20"/>
          <p:cNvSpPr txBox="true"/>
          <p:nvPr/>
        </p:nvSpPr>
        <p:spPr>
          <a:xfrm rot="0">
            <a:off x="1190003" y="3542084"/>
            <a:ext cx="7749420" cy="1318789"/>
          </a:xfrm>
          <a:prstGeom prst="rect">
            <a:avLst/>
          </a:prstGeom>
        </p:spPr>
        <p:txBody>
          <a:bodyPr anchor="t" rtlCol="false" tIns="0" lIns="0" bIns="0" rIns="0">
            <a:spAutoFit/>
          </a:bodyPr>
          <a:lstStyle/>
          <a:p>
            <a:pPr algn="l" marL="532321" indent="-266161" lvl="1">
              <a:lnSpc>
                <a:spcPts val="3451"/>
              </a:lnSpc>
              <a:buFont typeface="Arial"/>
              <a:buChar char="•"/>
            </a:pPr>
            <a:r>
              <a:rPr lang="en-US" sz="2465" spc="59">
                <a:solidFill>
                  <a:srgbClr val="FFFFFF"/>
                </a:solidFill>
                <a:latin typeface="Poppins"/>
                <a:ea typeface="Poppins"/>
                <a:cs typeface="Poppins"/>
                <a:sym typeface="Poppins"/>
              </a:rPr>
              <a:t>Malaysia’s e-co</a:t>
            </a:r>
            <a:r>
              <a:rPr lang="en-US" sz="2465" spc="59">
                <a:solidFill>
                  <a:srgbClr val="FFFFFF"/>
                </a:solidFill>
                <a:latin typeface="Poppins"/>
                <a:ea typeface="Poppins"/>
                <a:cs typeface="Poppins"/>
                <a:sym typeface="Poppins"/>
              </a:rPr>
              <a:t>mme</a:t>
            </a:r>
            <a:r>
              <a:rPr lang="en-US" sz="2465" spc="59">
                <a:solidFill>
                  <a:srgbClr val="FFFFFF"/>
                </a:solidFill>
                <a:latin typeface="Poppins"/>
                <a:ea typeface="Poppins"/>
                <a:cs typeface="Poppins"/>
                <a:sym typeface="Poppins"/>
              </a:rPr>
              <a:t>rce incom</a:t>
            </a:r>
            <a:r>
              <a:rPr lang="en-US" sz="2465" spc="59">
                <a:solidFill>
                  <a:srgbClr val="FFFFFF"/>
                </a:solidFill>
                <a:latin typeface="Poppins"/>
                <a:ea typeface="Poppins"/>
                <a:cs typeface="Poppins"/>
                <a:sym typeface="Poppins"/>
              </a:rPr>
              <a:t>e</a:t>
            </a:r>
            <a:r>
              <a:rPr lang="en-US" sz="2465" spc="59">
                <a:solidFill>
                  <a:srgbClr val="FFFFFF"/>
                </a:solidFill>
                <a:latin typeface="Poppins"/>
                <a:ea typeface="Poppins"/>
                <a:cs typeface="Poppins"/>
                <a:sym typeface="Poppins"/>
              </a:rPr>
              <a:t> re</a:t>
            </a:r>
            <a:r>
              <a:rPr lang="en-US" sz="2465" spc="59" strike="noStrike" u="none">
                <a:solidFill>
                  <a:srgbClr val="FFFFFF"/>
                </a:solidFill>
                <a:latin typeface="Poppins"/>
                <a:ea typeface="Poppins"/>
                <a:cs typeface="Poppins"/>
                <a:sym typeface="Poppins"/>
              </a:rPr>
              <a:t>ached </a:t>
            </a:r>
            <a:r>
              <a:rPr lang="en-US" b="true" sz="2465" spc="59" strike="noStrike" u="none">
                <a:solidFill>
                  <a:srgbClr val="FFFFFF"/>
                </a:solidFill>
                <a:latin typeface="Poppins Bold"/>
                <a:ea typeface="Poppins Bold"/>
                <a:cs typeface="Poppins Bold"/>
                <a:sym typeface="Poppins Bold"/>
              </a:rPr>
              <a:t>RM918.2 billion</a:t>
            </a:r>
            <a:r>
              <a:rPr lang="en-US" sz="2465" spc="59" strike="noStrike" u="none">
                <a:solidFill>
                  <a:srgbClr val="FFFFFF"/>
                </a:solidFill>
                <a:latin typeface="Poppins"/>
                <a:ea typeface="Poppins"/>
                <a:cs typeface="Poppins"/>
                <a:sym typeface="Poppins"/>
              </a:rPr>
              <a:t> in the first nine months of 2024, marking a </a:t>
            </a:r>
            <a:r>
              <a:rPr lang="en-US" b="true" sz="2465" spc="59" strike="noStrike" u="none">
                <a:solidFill>
                  <a:srgbClr val="FFFFFF"/>
                </a:solidFill>
                <a:latin typeface="Poppins Bold"/>
                <a:ea typeface="Poppins Bold"/>
                <a:cs typeface="Poppins Bold"/>
                <a:sym typeface="Poppins Bold"/>
              </a:rPr>
              <a:t>4.0% year-on-year growth</a:t>
            </a:r>
            <a:r>
              <a:rPr lang="en-US" sz="2465" spc="59" strike="noStrike" u="none">
                <a:solidFill>
                  <a:srgbClr val="FFFFFF"/>
                </a:solidFill>
                <a:latin typeface="Poppins"/>
                <a:ea typeface="Poppins"/>
                <a:cs typeface="Poppins"/>
                <a:sym typeface="Poppins"/>
              </a:rPr>
              <a:t> </a:t>
            </a:r>
          </a:p>
        </p:txBody>
      </p:sp>
      <p:grpSp>
        <p:nvGrpSpPr>
          <p:cNvPr name="Group 21" id="21"/>
          <p:cNvGrpSpPr/>
          <p:nvPr/>
        </p:nvGrpSpPr>
        <p:grpSpPr>
          <a:xfrm rot="0">
            <a:off x="851035" y="7003060"/>
            <a:ext cx="8292965" cy="2050673"/>
            <a:chOff x="0" y="0"/>
            <a:chExt cx="2018387" cy="499104"/>
          </a:xfrm>
        </p:grpSpPr>
        <p:sp>
          <p:nvSpPr>
            <p:cNvPr name="Freeform 22" id="22"/>
            <p:cNvSpPr/>
            <p:nvPr/>
          </p:nvSpPr>
          <p:spPr>
            <a:xfrm flipH="false" flipV="false" rot="0">
              <a:off x="0" y="0"/>
              <a:ext cx="2018387" cy="499104"/>
            </a:xfrm>
            <a:custGeom>
              <a:avLst/>
              <a:gdLst/>
              <a:ahLst/>
              <a:cxnLst/>
              <a:rect r="r" b="b" t="t" l="l"/>
              <a:pathLst>
                <a:path h="499104" w="2018387">
                  <a:moveTo>
                    <a:pt x="27073" y="0"/>
                  </a:moveTo>
                  <a:lnTo>
                    <a:pt x="1991314" y="0"/>
                  </a:lnTo>
                  <a:cubicBezTo>
                    <a:pt x="2006266" y="0"/>
                    <a:pt x="2018387" y="12121"/>
                    <a:pt x="2018387" y="27073"/>
                  </a:cubicBezTo>
                  <a:lnTo>
                    <a:pt x="2018387" y="472031"/>
                  </a:lnTo>
                  <a:cubicBezTo>
                    <a:pt x="2018387" y="479211"/>
                    <a:pt x="2015535" y="486097"/>
                    <a:pt x="2010458" y="491174"/>
                  </a:cubicBezTo>
                  <a:cubicBezTo>
                    <a:pt x="2005380" y="496252"/>
                    <a:pt x="1998494" y="499104"/>
                    <a:pt x="1991314" y="499104"/>
                  </a:cubicBezTo>
                  <a:lnTo>
                    <a:pt x="27073" y="499104"/>
                  </a:lnTo>
                  <a:cubicBezTo>
                    <a:pt x="19893" y="499104"/>
                    <a:pt x="13007" y="496252"/>
                    <a:pt x="7930" y="491174"/>
                  </a:cubicBezTo>
                  <a:cubicBezTo>
                    <a:pt x="2852" y="486097"/>
                    <a:pt x="0" y="479211"/>
                    <a:pt x="0" y="472031"/>
                  </a:cubicBezTo>
                  <a:lnTo>
                    <a:pt x="0" y="27073"/>
                  </a:lnTo>
                  <a:cubicBezTo>
                    <a:pt x="0" y="19893"/>
                    <a:pt x="2852" y="13007"/>
                    <a:pt x="7930" y="7930"/>
                  </a:cubicBezTo>
                  <a:cubicBezTo>
                    <a:pt x="13007" y="2852"/>
                    <a:pt x="19893" y="0"/>
                    <a:pt x="27073" y="0"/>
                  </a:cubicBezTo>
                  <a:close/>
                </a:path>
              </a:pathLst>
            </a:custGeom>
            <a:solidFill>
              <a:srgbClr val="013165"/>
            </a:solidFill>
          </p:spPr>
        </p:sp>
        <p:sp>
          <p:nvSpPr>
            <p:cNvPr name="TextBox 23" id="23"/>
            <p:cNvSpPr txBox="true"/>
            <p:nvPr/>
          </p:nvSpPr>
          <p:spPr>
            <a:xfrm>
              <a:off x="0" y="-66675"/>
              <a:ext cx="2018387" cy="565779"/>
            </a:xfrm>
            <a:prstGeom prst="rect">
              <a:avLst/>
            </a:prstGeom>
          </p:spPr>
          <p:txBody>
            <a:bodyPr anchor="ctr" rtlCol="false" tIns="50800" lIns="50800" bIns="50800" rIns="50800"/>
            <a:lstStyle/>
            <a:p>
              <a:pPr algn="ctr">
                <a:lnSpc>
                  <a:spcPts val="3343"/>
                </a:lnSpc>
              </a:pPr>
            </a:p>
          </p:txBody>
        </p:sp>
      </p:grpSp>
      <p:sp>
        <p:nvSpPr>
          <p:cNvPr name="Freeform 24" id="24"/>
          <p:cNvSpPr/>
          <p:nvPr/>
        </p:nvSpPr>
        <p:spPr>
          <a:xfrm flipH="false" flipV="false" rot="0">
            <a:off x="246988" y="6614042"/>
            <a:ext cx="4750530" cy="881007"/>
          </a:xfrm>
          <a:custGeom>
            <a:avLst/>
            <a:gdLst/>
            <a:ahLst/>
            <a:cxnLst/>
            <a:rect r="r" b="b" t="t" l="l"/>
            <a:pathLst>
              <a:path h="881007" w="4750530">
                <a:moveTo>
                  <a:pt x="0" y="0"/>
                </a:moveTo>
                <a:lnTo>
                  <a:pt x="4750530" y="0"/>
                </a:lnTo>
                <a:lnTo>
                  <a:pt x="4750530" y="881007"/>
                </a:lnTo>
                <a:lnTo>
                  <a:pt x="0" y="8810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3346931" y="6614042"/>
            <a:ext cx="3404624" cy="881007"/>
          </a:xfrm>
          <a:custGeom>
            <a:avLst/>
            <a:gdLst/>
            <a:ahLst/>
            <a:cxnLst/>
            <a:rect r="r" b="b" t="t" l="l"/>
            <a:pathLst>
              <a:path h="881007" w="3404624">
                <a:moveTo>
                  <a:pt x="0" y="0"/>
                </a:moveTo>
                <a:lnTo>
                  <a:pt x="3404623" y="0"/>
                </a:lnTo>
                <a:lnTo>
                  <a:pt x="3404623" y="881007"/>
                </a:lnTo>
                <a:lnTo>
                  <a:pt x="0" y="881007"/>
                </a:lnTo>
                <a:lnTo>
                  <a:pt x="0" y="0"/>
                </a:lnTo>
                <a:close/>
              </a:path>
            </a:pathLst>
          </a:custGeom>
          <a:blipFill>
            <a:blip r:embed="rId3">
              <a:extLst>
                <a:ext uri="{96DAC541-7B7A-43D3-8B79-37D633B846F1}">
                  <asvg:svgBlip xmlns:asvg="http://schemas.microsoft.com/office/drawing/2016/SVG/main" r:embed="rId4"/>
                </a:ext>
              </a:extLst>
            </a:blip>
            <a:stretch>
              <a:fillRect l="-39531" t="0" r="0" b="0"/>
            </a:stretch>
          </a:blipFill>
        </p:spPr>
      </p:sp>
      <p:sp>
        <p:nvSpPr>
          <p:cNvPr name="TextBox 26" id="26"/>
          <p:cNvSpPr txBox="true"/>
          <p:nvPr/>
        </p:nvSpPr>
        <p:spPr>
          <a:xfrm rot="0">
            <a:off x="1451329" y="6753225"/>
            <a:ext cx="5246750" cy="720309"/>
          </a:xfrm>
          <a:prstGeom prst="rect">
            <a:avLst/>
          </a:prstGeom>
        </p:spPr>
        <p:txBody>
          <a:bodyPr anchor="t" rtlCol="false" tIns="0" lIns="0" bIns="0" rIns="0">
            <a:spAutoFit/>
          </a:bodyPr>
          <a:lstStyle/>
          <a:p>
            <a:pPr algn="l" marL="0" indent="0" lvl="0">
              <a:lnSpc>
                <a:spcPts val="2754"/>
              </a:lnSpc>
            </a:pPr>
            <a:r>
              <a:rPr lang="en-US" b="true" sz="2459" spc="24">
                <a:solidFill>
                  <a:srgbClr val="000000"/>
                </a:solidFill>
                <a:latin typeface="Poppins Semi-Bold"/>
                <a:ea typeface="Poppins Semi-Bold"/>
                <a:cs typeface="Poppins Semi-Bold"/>
                <a:sym typeface="Poppins Semi-Bold"/>
              </a:rPr>
              <a:t>University Students Role in E-commerce</a:t>
            </a:r>
          </a:p>
        </p:txBody>
      </p:sp>
      <p:sp>
        <p:nvSpPr>
          <p:cNvPr name="TextBox 27" id="27"/>
          <p:cNvSpPr txBox="true"/>
          <p:nvPr/>
        </p:nvSpPr>
        <p:spPr>
          <a:xfrm rot="0">
            <a:off x="464496" y="6794252"/>
            <a:ext cx="496739" cy="482073"/>
          </a:xfrm>
          <a:prstGeom prst="rect">
            <a:avLst/>
          </a:prstGeom>
        </p:spPr>
        <p:txBody>
          <a:bodyPr anchor="t" rtlCol="false" tIns="0" lIns="0" bIns="0" rIns="0">
            <a:spAutoFit/>
          </a:bodyPr>
          <a:lstStyle/>
          <a:p>
            <a:pPr algn="ctr" marL="0" indent="0" lvl="0">
              <a:lnSpc>
                <a:spcPts val="3636"/>
              </a:lnSpc>
            </a:pPr>
            <a:r>
              <a:rPr lang="en-US" b="true" sz="3246" spc="32">
                <a:solidFill>
                  <a:srgbClr val="013064"/>
                </a:solidFill>
                <a:latin typeface="Poppins Semi-Bold"/>
                <a:ea typeface="Poppins Semi-Bold"/>
                <a:cs typeface="Poppins Semi-Bold"/>
                <a:sym typeface="Poppins Semi-Bold"/>
              </a:rPr>
              <a:t>2</a:t>
            </a:r>
          </a:p>
        </p:txBody>
      </p:sp>
      <p:sp>
        <p:nvSpPr>
          <p:cNvPr name="TextBox 28" id="28"/>
          <p:cNvSpPr txBox="true"/>
          <p:nvPr/>
        </p:nvSpPr>
        <p:spPr>
          <a:xfrm rot="0">
            <a:off x="1190003" y="7452316"/>
            <a:ext cx="7749420" cy="1318789"/>
          </a:xfrm>
          <a:prstGeom prst="rect">
            <a:avLst/>
          </a:prstGeom>
        </p:spPr>
        <p:txBody>
          <a:bodyPr anchor="t" rtlCol="false" tIns="0" lIns="0" bIns="0" rIns="0">
            <a:spAutoFit/>
          </a:bodyPr>
          <a:lstStyle/>
          <a:p>
            <a:pPr algn="l" marL="532321" indent="-266161" lvl="1">
              <a:lnSpc>
                <a:spcPts val="3451"/>
              </a:lnSpc>
              <a:buFont typeface="Arial"/>
              <a:buChar char="•"/>
            </a:pPr>
            <a:r>
              <a:rPr lang="en-US" sz="2465" spc="59">
                <a:solidFill>
                  <a:srgbClr val="FFFFFF"/>
                </a:solidFill>
                <a:latin typeface="Poppins"/>
                <a:ea typeface="Poppins"/>
                <a:cs typeface="Poppins"/>
                <a:sym typeface="Poppins"/>
              </a:rPr>
              <a:t>Tech-savvy, reliant on digital platforms, and attr</a:t>
            </a:r>
            <a:r>
              <a:rPr lang="en-US" sz="2465" spc="59" strike="noStrike" u="none">
                <a:solidFill>
                  <a:srgbClr val="FFFFFF"/>
                </a:solidFill>
                <a:latin typeface="Poppins"/>
                <a:ea typeface="Poppins"/>
                <a:cs typeface="Poppins"/>
                <a:sym typeface="Poppins"/>
              </a:rPr>
              <a:t>acted by</a:t>
            </a:r>
            <a:r>
              <a:rPr lang="en-US" sz="2465" spc="59" strike="noStrike" u="none">
                <a:solidFill>
                  <a:srgbClr val="FFFFFF"/>
                </a:solidFill>
                <a:latin typeface="Poppins"/>
                <a:ea typeface="Poppins"/>
                <a:cs typeface="Poppins"/>
                <a:sym typeface="Poppins"/>
              </a:rPr>
              <a:t> </a:t>
            </a:r>
            <a:r>
              <a:rPr lang="en-US" sz="2465" spc="59" strike="noStrike" u="none">
                <a:solidFill>
                  <a:srgbClr val="FFFFFF"/>
                </a:solidFill>
                <a:latin typeface="Poppins"/>
                <a:ea typeface="Poppins"/>
                <a:cs typeface="Poppins"/>
                <a:sym typeface="Poppins"/>
              </a:rPr>
              <a:t>c</a:t>
            </a:r>
            <a:r>
              <a:rPr lang="en-US" sz="2465" spc="59" strike="noStrike" u="none">
                <a:solidFill>
                  <a:srgbClr val="FFFFFF"/>
                </a:solidFill>
                <a:latin typeface="Poppins"/>
                <a:ea typeface="Poppins"/>
                <a:cs typeface="Poppins"/>
                <a:sym typeface="Poppins"/>
              </a:rPr>
              <a:t>on</a:t>
            </a:r>
            <a:r>
              <a:rPr lang="en-US" sz="2465" spc="59" strike="noStrike" u="none">
                <a:solidFill>
                  <a:srgbClr val="FFFFFF"/>
                </a:solidFill>
                <a:latin typeface="Poppins"/>
                <a:ea typeface="Poppins"/>
                <a:cs typeface="Poppins"/>
                <a:sym typeface="Poppins"/>
              </a:rPr>
              <a:t>venience, discounts, and price</a:t>
            </a:r>
            <a:r>
              <a:rPr lang="en-US" sz="2465" spc="59" strike="noStrike" u="none">
                <a:solidFill>
                  <a:srgbClr val="FFFFFF"/>
                </a:solidFill>
                <a:latin typeface="Poppins"/>
                <a:ea typeface="Poppins"/>
                <a:cs typeface="Poppins"/>
                <a:sym typeface="Poppins"/>
              </a:rPr>
              <a:t> </a:t>
            </a:r>
            <a:r>
              <a:rPr lang="en-US" sz="2465" spc="59" strike="noStrike" u="none">
                <a:solidFill>
                  <a:srgbClr val="FFFFFF"/>
                </a:solidFill>
                <a:latin typeface="Poppins"/>
                <a:ea typeface="Poppins"/>
                <a:cs typeface="Poppins"/>
                <a:sym typeface="Poppins"/>
              </a:rPr>
              <a:t>c</a:t>
            </a:r>
            <a:r>
              <a:rPr lang="en-US" sz="2465" spc="59" strike="noStrike" u="none">
                <a:solidFill>
                  <a:srgbClr val="FFFFFF"/>
                </a:solidFill>
                <a:latin typeface="Poppins"/>
                <a:ea typeface="Poppins"/>
                <a:cs typeface="Poppins"/>
                <a:sym typeface="Poppins"/>
              </a:rPr>
              <a:t>o</a:t>
            </a:r>
            <a:r>
              <a:rPr lang="en-US" sz="2465" spc="59" strike="noStrike" u="none">
                <a:solidFill>
                  <a:srgbClr val="FFFFFF"/>
                </a:solidFill>
                <a:latin typeface="Poppins"/>
                <a:ea typeface="Poppins"/>
                <a:cs typeface="Poppins"/>
                <a:sym typeface="Poppins"/>
              </a:rPr>
              <a:t>mp</a:t>
            </a:r>
            <a:r>
              <a:rPr lang="en-US" sz="2465" spc="59" strike="noStrike" u="none">
                <a:solidFill>
                  <a:srgbClr val="FFFFFF"/>
                </a:solidFill>
                <a:latin typeface="Poppins"/>
                <a:ea typeface="Poppins"/>
                <a:cs typeface="Poppins"/>
                <a:sym typeface="Poppins"/>
              </a:rPr>
              <a:t>ar</a:t>
            </a:r>
            <a:r>
              <a:rPr lang="en-US" sz="2465" spc="59" strike="noStrike" u="none">
                <a:solidFill>
                  <a:srgbClr val="FFFFFF"/>
                </a:solidFill>
                <a:latin typeface="Poppins"/>
                <a:ea typeface="Poppins"/>
                <a:cs typeface="Poppins"/>
                <a:sym typeface="Poppins"/>
              </a:rPr>
              <a:t>is</a:t>
            </a:r>
            <a:r>
              <a:rPr lang="en-US" sz="2465" spc="59" strike="noStrike" u="none">
                <a:solidFill>
                  <a:srgbClr val="FFFFFF"/>
                </a:solidFill>
                <a:latin typeface="Poppins"/>
                <a:ea typeface="Poppins"/>
                <a:cs typeface="Poppins"/>
                <a:sym typeface="Poppins"/>
              </a:rPr>
              <a:t>o</a:t>
            </a:r>
            <a:r>
              <a:rPr lang="en-US" sz="2465" spc="59" strike="noStrike" u="none">
                <a:solidFill>
                  <a:srgbClr val="FFFFFF"/>
                </a:solidFill>
                <a:latin typeface="Poppins"/>
                <a:ea typeface="Poppins"/>
                <a:cs typeface="Poppins"/>
                <a:sym typeface="Poppins"/>
              </a:rPr>
              <a:t>ns.</a:t>
            </a:r>
          </a:p>
        </p:txBody>
      </p:sp>
      <p:sp>
        <p:nvSpPr>
          <p:cNvPr name="AutoShape 29" id="29"/>
          <p:cNvSpPr/>
          <p:nvPr/>
        </p:nvSpPr>
        <p:spPr>
          <a:xfrm>
            <a:off x="7136034" y="5290984"/>
            <a:ext cx="3274113" cy="890237"/>
          </a:xfrm>
          <a:prstGeom prst="line">
            <a:avLst/>
          </a:prstGeom>
          <a:ln cap="flat" w="38100">
            <a:solidFill>
              <a:srgbClr val="000000"/>
            </a:solidFill>
            <a:prstDash val="solid"/>
            <a:headEnd type="none" len="sm" w="sm"/>
            <a:tailEnd type="triangle" len="med" w="lg"/>
          </a:ln>
        </p:spPr>
      </p:sp>
      <p:sp>
        <p:nvSpPr>
          <p:cNvPr name="AutoShape 30" id="30"/>
          <p:cNvSpPr/>
          <p:nvPr/>
        </p:nvSpPr>
        <p:spPr>
          <a:xfrm flipV="true">
            <a:off x="7187759" y="6181221"/>
            <a:ext cx="3153562" cy="725811"/>
          </a:xfrm>
          <a:prstGeom prst="line">
            <a:avLst/>
          </a:prstGeom>
          <a:ln cap="flat" w="38100">
            <a:solidFill>
              <a:srgbClr val="000000"/>
            </a:solidFill>
            <a:prstDash val="solid"/>
            <a:headEnd type="none" len="sm" w="sm"/>
            <a:tailEnd type="triangle" len="med" w="lg"/>
          </a:ln>
        </p:spPr>
      </p:sp>
      <p:sp>
        <p:nvSpPr>
          <p:cNvPr name="TextBox 31" id="31"/>
          <p:cNvSpPr txBox="true"/>
          <p:nvPr/>
        </p:nvSpPr>
        <p:spPr>
          <a:xfrm rot="0">
            <a:off x="15137195" y="2661298"/>
            <a:ext cx="2960750" cy="927446"/>
          </a:xfrm>
          <a:prstGeom prst="rect">
            <a:avLst/>
          </a:prstGeom>
        </p:spPr>
        <p:txBody>
          <a:bodyPr anchor="t" rtlCol="false" tIns="0" lIns="0" bIns="0" rIns="0">
            <a:spAutoFit/>
          </a:bodyPr>
          <a:lstStyle/>
          <a:p>
            <a:pPr algn="ctr" marL="0" indent="0" lvl="0">
              <a:lnSpc>
                <a:spcPts val="3538"/>
              </a:lnSpc>
            </a:pPr>
            <a:r>
              <a:rPr lang="en-US" b="true" sz="3159" spc="31">
                <a:solidFill>
                  <a:srgbClr val="000000"/>
                </a:solidFill>
                <a:latin typeface="Poppins Semi-Bold"/>
                <a:ea typeface="Poppins Semi-Bold"/>
                <a:cs typeface="Poppins Semi-Bold"/>
                <a:sym typeface="Poppins Semi-Bold"/>
              </a:rPr>
              <a:t>UTP Parcelhub</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9" id="9"/>
          <p:cNvGrpSpPr/>
          <p:nvPr/>
        </p:nvGrpSpPr>
        <p:grpSpPr>
          <a:xfrm rot="0">
            <a:off x="3009126" y="2270178"/>
            <a:ext cx="5631248" cy="1732291"/>
            <a:chOff x="0" y="0"/>
            <a:chExt cx="7508330" cy="2309722"/>
          </a:xfrm>
        </p:grpSpPr>
        <p:sp>
          <p:nvSpPr>
            <p:cNvPr name="Freeform 10" id="10"/>
            <p:cNvSpPr/>
            <p:nvPr/>
          </p:nvSpPr>
          <p:spPr>
            <a:xfrm flipH="false" flipV="false" rot="0">
              <a:off x="248919" y="21467"/>
              <a:ext cx="6176031" cy="1616997"/>
            </a:xfrm>
            <a:custGeom>
              <a:avLst/>
              <a:gdLst/>
              <a:ahLst/>
              <a:cxnLst/>
              <a:rect r="r" b="b" t="t" l="l"/>
              <a:pathLst>
                <a:path h="1616997" w="6176031">
                  <a:moveTo>
                    <a:pt x="0" y="0"/>
                  </a:moveTo>
                  <a:lnTo>
                    <a:pt x="6176031" y="0"/>
                  </a:lnTo>
                  <a:lnTo>
                    <a:pt x="6176031" y="1616997"/>
                  </a:lnTo>
                  <a:lnTo>
                    <a:pt x="0" y="1616997"/>
                  </a:lnTo>
                  <a:lnTo>
                    <a:pt x="0" y="0"/>
                  </a:lnTo>
                  <a:close/>
                </a:path>
              </a:pathLst>
            </a:custGeom>
            <a:blipFill>
              <a:blip r:embed="rId4"/>
              <a:stretch>
                <a:fillRect l="0" t="0" r="0" b="0"/>
              </a:stretch>
            </a:blipFill>
          </p:spPr>
        </p:sp>
        <p:grpSp>
          <p:nvGrpSpPr>
            <p:cNvPr name="Group 11" id="11"/>
            <p:cNvGrpSpPr/>
            <p:nvPr/>
          </p:nvGrpSpPr>
          <p:grpSpPr>
            <a:xfrm rot="0">
              <a:off x="1852578" y="0"/>
              <a:ext cx="2449410" cy="587245"/>
              <a:chOff x="0" y="0"/>
              <a:chExt cx="760457" cy="182319"/>
            </a:xfrm>
          </p:grpSpPr>
          <p:sp>
            <p:nvSpPr>
              <p:cNvPr name="Freeform 12" id="12"/>
              <p:cNvSpPr/>
              <p:nvPr/>
            </p:nvSpPr>
            <p:spPr>
              <a:xfrm flipH="false" flipV="false" rot="0">
                <a:off x="0" y="0"/>
                <a:ext cx="760457" cy="182319"/>
              </a:xfrm>
              <a:custGeom>
                <a:avLst/>
                <a:gdLst/>
                <a:ahLst/>
                <a:cxnLst/>
                <a:rect r="r" b="b" t="t" l="l"/>
                <a:pathLst>
                  <a:path h="182319" w="760457">
                    <a:moveTo>
                      <a:pt x="62675" y="0"/>
                    </a:moveTo>
                    <a:lnTo>
                      <a:pt x="697782" y="0"/>
                    </a:lnTo>
                    <a:cubicBezTo>
                      <a:pt x="732396" y="0"/>
                      <a:pt x="760457" y="28061"/>
                      <a:pt x="760457" y="62675"/>
                    </a:cubicBezTo>
                    <a:lnTo>
                      <a:pt x="760457" y="119644"/>
                    </a:lnTo>
                    <a:cubicBezTo>
                      <a:pt x="760457" y="154259"/>
                      <a:pt x="732396" y="182319"/>
                      <a:pt x="697782" y="182319"/>
                    </a:cubicBezTo>
                    <a:lnTo>
                      <a:pt x="62675" y="182319"/>
                    </a:lnTo>
                    <a:cubicBezTo>
                      <a:pt x="28061" y="182319"/>
                      <a:pt x="0" y="154259"/>
                      <a:pt x="0" y="119644"/>
                    </a:cubicBezTo>
                    <a:lnTo>
                      <a:pt x="0" y="62675"/>
                    </a:lnTo>
                    <a:cubicBezTo>
                      <a:pt x="0" y="28061"/>
                      <a:pt x="28061" y="0"/>
                      <a:pt x="62675" y="0"/>
                    </a:cubicBezTo>
                    <a:close/>
                  </a:path>
                </a:pathLst>
              </a:custGeom>
              <a:solidFill>
                <a:srgbClr val="FD7373"/>
              </a:solidFill>
            </p:spPr>
          </p:sp>
          <p:sp>
            <p:nvSpPr>
              <p:cNvPr name="TextBox 13" id="13"/>
              <p:cNvSpPr txBox="true"/>
              <p:nvPr/>
            </p:nvSpPr>
            <p:spPr>
              <a:xfrm>
                <a:off x="0" y="-38100"/>
                <a:ext cx="760457" cy="220419"/>
              </a:xfrm>
              <a:prstGeom prst="rect">
                <a:avLst/>
              </a:prstGeom>
            </p:spPr>
            <p:txBody>
              <a:bodyPr anchor="ctr" rtlCol="false" tIns="42255" lIns="42255" bIns="42255" rIns="42255"/>
              <a:lstStyle/>
              <a:p>
                <a:pPr algn="ctr">
                  <a:lnSpc>
                    <a:spcPts val="2799"/>
                  </a:lnSpc>
                </a:pPr>
              </a:p>
            </p:txBody>
          </p:sp>
        </p:grpSp>
        <p:grpSp>
          <p:nvGrpSpPr>
            <p:cNvPr name="Group 14" id="14"/>
            <p:cNvGrpSpPr/>
            <p:nvPr/>
          </p:nvGrpSpPr>
          <p:grpSpPr>
            <a:xfrm rot="0">
              <a:off x="3914358" y="0"/>
              <a:ext cx="387630" cy="728536"/>
              <a:chOff x="0" y="0"/>
              <a:chExt cx="120346" cy="226185"/>
            </a:xfrm>
          </p:grpSpPr>
          <p:sp>
            <p:nvSpPr>
              <p:cNvPr name="Freeform 15" id="15"/>
              <p:cNvSpPr/>
              <p:nvPr/>
            </p:nvSpPr>
            <p:spPr>
              <a:xfrm flipH="false" flipV="false" rot="0">
                <a:off x="0" y="0"/>
                <a:ext cx="120346" cy="226185"/>
              </a:xfrm>
              <a:custGeom>
                <a:avLst/>
                <a:gdLst/>
                <a:ahLst/>
                <a:cxnLst/>
                <a:rect r="r" b="b" t="t" l="l"/>
                <a:pathLst>
                  <a:path h="226185" w="120346">
                    <a:moveTo>
                      <a:pt x="60173" y="0"/>
                    </a:moveTo>
                    <a:lnTo>
                      <a:pt x="60173" y="0"/>
                    </a:lnTo>
                    <a:cubicBezTo>
                      <a:pt x="93405" y="0"/>
                      <a:pt x="120346" y="26940"/>
                      <a:pt x="120346" y="60173"/>
                    </a:cubicBezTo>
                    <a:lnTo>
                      <a:pt x="120346" y="166012"/>
                    </a:lnTo>
                    <a:cubicBezTo>
                      <a:pt x="120346" y="181971"/>
                      <a:pt x="114006" y="197276"/>
                      <a:pt x="102721" y="208561"/>
                    </a:cubicBezTo>
                    <a:cubicBezTo>
                      <a:pt x="91437" y="219846"/>
                      <a:pt x="76132" y="226185"/>
                      <a:pt x="60173" y="226185"/>
                    </a:cubicBezTo>
                    <a:lnTo>
                      <a:pt x="60173" y="226185"/>
                    </a:lnTo>
                    <a:cubicBezTo>
                      <a:pt x="44214" y="226185"/>
                      <a:pt x="28909" y="219846"/>
                      <a:pt x="17624" y="208561"/>
                    </a:cubicBezTo>
                    <a:cubicBezTo>
                      <a:pt x="6340" y="197276"/>
                      <a:pt x="0" y="181971"/>
                      <a:pt x="0" y="166012"/>
                    </a:cubicBezTo>
                    <a:lnTo>
                      <a:pt x="0" y="60173"/>
                    </a:lnTo>
                    <a:cubicBezTo>
                      <a:pt x="0" y="44214"/>
                      <a:pt x="6340" y="28909"/>
                      <a:pt x="17624" y="17624"/>
                    </a:cubicBezTo>
                    <a:cubicBezTo>
                      <a:pt x="28909" y="6340"/>
                      <a:pt x="44214" y="0"/>
                      <a:pt x="60173" y="0"/>
                    </a:cubicBezTo>
                    <a:close/>
                  </a:path>
                </a:pathLst>
              </a:custGeom>
              <a:solidFill>
                <a:srgbClr val="000000">
                  <a:alpha val="35686"/>
                </a:srgbClr>
              </a:solidFill>
            </p:spPr>
          </p:sp>
          <p:sp>
            <p:nvSpPr>
              <p:cNvPr name="TextBox 16" id="16"/>
              <p:cNvSpPr txBox="true"/>
              <p:nvPr/>
            </p:nvSpPr>
            <p:spPr>
              <a:xfrm>
                <a:off x="0" y="-38100"/>
                <a:ext cx="120346" cy="264285"/>
              </a:xfrm>
              <a:prstGeom prst="rect">
                <a:avLst/>
              </a:prstGeom>
            </p:spPr>
            <p:txBody>
              <a:bodyPr anchor="ctr" rtlCol="false" tIns="42255" lIns="42255" bIns="42255" rIns="42255"/>
              <a:lstStyle/>
              <a:p>
                <a:pPr algn="ctr">
                  <a:lnSpc>
                    <a:spcPts val="2799"/>
                  </a:lnSpc>
                </a:pPr>
              </a:p>
            </p:txBody>
          </p:sp>
        </p:grpSp>
        <p:grpSp>
          <p:nvGrpSpPr>
            <p:cNvPr name="Group 17" id="17"/>
            <p:cNvGrpSpPr/>
            <p:nvPr/>
          </p:nvGrpSpPr>
          <p:grpSpPr>
            <a:xfrm rot="0">
              <a:off x="0" y="362308"/>
              <a:ext cx="7508330" cy="1679315"/>
              <a:chOff x="0" y="0"/>
              <a:chExt cx="1918290" cy="429045"/>
            </a:xfrm>
          </p:grpSpPr>
          <p:sp>
            <p:nvSpPr>
              <p:cNvPr name="Freeform 18" id="18"/>
              <p:cNvSpPr/>
              <p:nvPr/>
            </p:nvSpPr>
            <p:spPr>
              <a:xfrm flipH="false" flipV="false" rot="0">
                <a:off x="0" y="0"/>
                <a:ext cx="1918290" cy="429045"/>
              </a:xfrm>
              <a:custGeom>
                <a:avLst/>
                <a:gdLst/>
                <a:ahLst/>
                <a:cxnLst/>
                <a:rect r="r" b="b" t="t" l="l"/>
                <a:pathLst>
                  <a:path h="429045" w="1918290">
                    <a:moveTo>
                      <a:pt x="0" y="0"/>
                    </a:moveTo>
                    <a:lnTo>
                      <a:pt x="1918290" y="0"/>
                    </a:lnTo>
                    <a:lnTo>
                      <a:pt x="1918290" y="429045"/>
                    </a:lnTo>
                    <a:lnTo>
                      <a:pt x="0" y="429045"/>
                    </a:lnTo>
                    <a:close/>
                  </a:path>
                </a:pathLst>
              </a:custGeom>
              <a:solidFill>
                <a:srgbClr val="F9F4EF"/>
              </a:solidFill>
            </p:spPr>
          </p:sp>
          <p:sp>
            <p:nvSpPr>
              <p:cNvPr name="TextBox 19" id="19"/>
              <p:cNvSpPr txBox="true"/>
              <p:nvPr/>
            </p:nvSpPr>
            <p:spPr>
              <a:xfrm>
                <a:off x="0" y="-38100"/>
                <a:ext cx="1918290" cy="467145"/>
              </a:xfrm>
              <a:prstGeom prst="rect">
                <a:avLst/>
              </a:prstGeom>
            </p:spPr>
            <p:txBody>
              <a:bodyPr anchor="ctr" rtlCol="false" tIns="42255" lIns="42255" bIns="42255" rIns="42255"/>
              <a:lstStyle/>
              <a:p>
                <a:pPr algn="ctr">
                  <a:lnSpc>
                    <a:spcPts val="2799"/>
                  </a:lnSpc>
                </a:pPr>
              </a:p>
            </p:txBody>
          </p:sp>
        </p:grpSp>
        <p:grpSp>
          <p:nvGrpSpPr>
            <p:cNvPr name="Group 20" id="20"/>
            <p:cNvGrpSpPr/>
            <p:nvPr/>
          </p:nvGrpSpPr>
          <p:grpSpPr>
            <a:xfrm rot="0">
              <a:off x="1852578" y="54855"/>
              <a:ext cx="2061780" cy="2254866"/>
              <a:chOff x="0" y="0"/>
              <a:chExt cx="640111" cy="700058"/>
            </a:xfrm>
          </p:grpSpPr>
          <p:sp>
            <p:nvSpPr>
              <p:cNvPr name="Freeform 21" id="21"/>
              <p:cNvSpPr/>
              <p:nvPr/>
            </p:nvSpPr>
            <p:spPr>
              <a:xfrm flipH="false" flipV="false" rot="0">
                <a:off x="0" y="0"/>
                <a:ext cx="640111" cy="700058"/>
              </a:xfrm>
              <a:custGeom>
                <a:avLst/>
                <a:gdLst/>
                <a:ahLst/>
                <a:cxnLst/>
                <a:rect r="r" b="b" t="t" l="l"/>
                <a:pathLst>
                  <a:path h="700058" w="640111">
                    <a:moveTo>
                      <a:pt x="111688" y="0"/>
                    </a:moveTo>
                    <a:lnTo>
                      <a:pt x="528423" y="0"/>
                    </a:lnTo>
                    <a:cubicBezTo>
                      <a:pt x="590107" y="0"/>
                      <a:pt x="640111" y="50004"/>
                      <a:pt x="640111" y="111688"/>
                    </a:cubicBezTo>
                    <a:lnTo>
                      <a:pt x="640111" y="588370"/>
                    </a:lnTo>
                    <a:cubicBezTo>
                      <a:pt x="640111" y="617991"/>
                      <a:pt x="628344" y="646400"/>
                      <a:pt x="607399" y="667345"/>
                    </a:cubicBezTo>
                    <a:cubicBezTo>
                      <a:pt x="586453" y="688291"/>
                      <a:pt x="558045" y="700058"/>
                      <a:pt x="528423" y="700058"/>
                    </a:cubicBezTo>
                    <a:lnTo>
                      <a:pt x="111688" y="700058"/>
                    </a:lnTo>
                    <a:cubicBezTo>
                      <a:pt x="50004" y="700058"/>
                      <a:pt x="0" y="650053"/>
                      <a:pt x="0" y="588370"/>
                    </a:cubicBezTo>
                    <a:lnTo>
                      <a:pt x="0" y="111688"/>
                    </a:lnTo>
                    <a:cubicBezTo>
                      <a:pt x="0" y="50004"/>
                      <a:pt x="50004" y="0"/>
                      <a:pt x="111688" y="0"/>
                    </a:cubicBezTo>
                    <a:close/>
                  </a:path>
                </a:pathLst>
              </a:custGeom>
              <a:solidFill>
                <a:srgbClr val="EE312F"/>
              </a:solidFill>
            </p:spPr>
          </p:sp>
          <p:sp>
            <p:nvSpPr>
              <p:cNvPr name="TextBox 22" id="22"/>
              <p:cNvSpPr txBox="true"/>
              <p:nvPr/>
            </p:nvSpPr>
            <p:spPr>
              <a:xfrm>
                <a:off x="0" y="-38100"/>
                <a:ext cx="640111" cy="738158"/>
              </a:xfrm>
              <a:prstGeom prst="rect">
                <a:avLst/>
              </a:prstGeom>
            </p:spPr>
            <p:txBody>
              <a:bodyPr anchor="ctr" rtlCol="false" tIns="42255" lIns="42255" bIns="42255" rIns="42255"/>
              <a:lstStyle/>
              <a:p>
                <a:pPr algn="ctr">
                  <a:lnSpc>
                    <a:spcPts val="2799"/>
                  </a:lnSpc>
                </a:pPr>
              </a:p>
            </p:txBody>
          </p:sp>
        </p:grpSp>
      </p:grpSp>
      <p:sp>
        <p:nvSpPr>
          <p:cNvPr name="Freeform 23" id="23"/>
          <p:cNvSpPr/>
          <p:nvPr/>
        </p:nvSpPr>
        <p:spPr>
          <a:xfrm flipH="false" flipV="false" rot="0">
            <a:off x="4827897" y="2865793"/>
            <a:ext cx="724632" cy="604162"/>
          </a:xfrm>
          <a:custGeom>
            <a:avLst/>
            <a:gdLst/>
            <a:ahLst/>
            <a:cxnLst/>
            <a:rect r="r" b="b" t="t" l="l"/>
            <a:pathLst>
              <a:path h="604162" w="724632">
                <a:moveTo>
                  <a:pt x="0" y="0"/>
                </a:moveTo>
                <a:lnTo>
                  <a:pt x="724632" y="0"/>
                </a:lnTo>
                <a:lnTo>
                  <a:pt x="724632" y="604162"/>
                </a:lnTo>
                <a:lnTo>
                  <a:pt x="0" y="6041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0">
            <a:off x="4387387" y="3778000"/>
            <a:ext cx="5631248" cy="1732291"/>
            <a:chOff x="0" y="0"/>
            <a:chExt cx="7508330" cy="2309722"/>
          </a:xfrm>
        </p:grpSpPr>
        <p:sp>
          <p:nvSpPr>
            <p:cNvPr name="Freeform 25" id="25"/>
            <p:cNvSpPr/>
            <p:nvPr/>
          </p:nvSpPr>
          <p:spPr>
            <a:xfrm flipH="false" flipV="false" rot="0">
              <a:off x="248919" y="21467"/>
              <a:ext cx="6176031" cy="1616997"/>
            </a:xfrm>
            <a:custGeom>
              <a:avLst/>
              <a:gdLst/>
              <a:ahLst/>
              <a:cxnLst/>
              <a:rect r="r" b="b" t="t" l="l"/>
              <a:pathLst>
                <a:path h="1616997" w="6176031">
                  <a:moveTo>
                    <a:pt x="0" y="0"/>
                  </a:moveTo>
                  <a:lnTo>
                    <a:pt x="6176031" y="0"/>
                  </a:lnTo>
                  <a:lnTo>
                    <a:pt x="6176031" y="1616997"/>
                  </a:lnTo>
                  <a:lnTo>
                    <a:pt x="0" y="1616997"/>
                  </a:lnTo>
                  <a:lnTo>
                    <a:pt x="0" y="0"/>
                  </a:lnTo>
                  <a:close/>
                </a:path>
              </a:pathLst>
            </a:custGeom>
            <a:blipFill>
              <a:blip r:embed="rId4"/>
              <a:stretch>
                <a:fillRect l="0" t="0" r="0" b="0"/>
              </a:stretch>
            </a:blipFill>
          </p:spPr>
        </p:sp>
        <p:grpSp>
          <p:nvGrpSpPr>
            <p:cNvPr name="Group 26" id="26"/>
            <p:cNvGrpSpPr/>
            <p:nvPr/>
          </p:nvGrpSpPr>
          <p:grpSpPr>
            <a:xfrm rot="0">
              <a:off x="1852578" y="0"/>
              <a:ext cx="2449410" cy="587245"/>
              <a:chOff x="0" y="0"/>
              <a:chExt cx="760457" cy="182319"/>
            </a:xfrm>
          </p:grpSpPr>
          <p:sp>
            <p:nvSpPr>
              <p:cNvPr name="Freeform 27" id="27"/>
              <p:cNvSpPr/>
              <p:nvPr/>
            </p:nvSpPr>
            <p:spPr>
              <a:xfrm flipH="false" flipV="false" rot="0">
                <a:off x="0" y="0"/>
                <a:ext cx="760457" cy="182319"/>
              </a:xfrm>
              <a:custGeom>
                <a:avLst/>
                <a:gdLst/>
                <a:ahLst/>
                <a:cxnLst/>
                <a:rect r="r" b="b" t="t" l="l"/>
                <a:pathLst>
                  <a:path h="182319" w="760457">
                    <a:moveTo>
                      <a:pt x="62675" y="0"/>
                    </a:moveTo>
                    <a:lnTo>
                      <a:pt x="697782" y="0"/>
                    </a:lnTo>
                    <a:cubicBezTo>
                      <a:pt x="732396" y="0"/>
                      <a:pt x="760457" y="28061"/>
                      <a:pt x="760457" y="62675"/>
                    </a:cubicBezTo>
                    <a:lnTo>
                      <a:pt x="760457" y="119644"/>
                    </a:lnTo>
                    <a:cubicBezTo>
                      <a:pt x="760457" y="154259"/>
                      <a:pt x="732396" y="182319"/>
                      <a:pt x="697782" y="182319"/>
                    </a:cubicBezTo>
                    <a:lnTo>
                      <a:pt x="62675" y="182319"/>
                    </a:lnTo>
                    <a:cubicBezTo>
                      <a:pt x="28061" y="182319"/>
                      <a:pt x="0" y="154259"/>
                      <a:pt x="0" y="119644"/>
                    </a:cubicBezTo>
                    <a:lnTo>
                      <a:pt x="0" y="62675"/>
                    </a:lnTo>
                    <a:cubicBezTo>
                      <a:pt x="0" y="28061"/>
                      <a:pt x="28061" y="0"/>
                      <a:pt x="62675" y="0"/>
                    </a:cubicBezTo>
                    <a:close/>
                  </a:path>
                </a:pathLst>
              </a:custGeom>
              <a:solidFill>
                <a:srgbClr val="FFB706"/>
              </a:solidFill>
            </p:spPr>
          </p:sp>
          <p:sp>
            <p:nvSpPr>
              <p:cNvPr name="TextBox 28" id="28"/>
              <p:cNvSpPr txBox="true"/>
              <p:nvPr/>
            </p:nvSpPr>
            <p:spPr>
              <a:xfrm>
                <a:off x="0" y="-38100"/>
                <a:ext cx="760457" cy="220419"/>
              </a:xfrm>
              <a:prstGeom prst="rect">
                <a:avLst/>
              </a:prstGeom>
            </p:spPr>
            <p:txBody>
              <a:bodyPr anchor="ctr" rtlCol="false" tIns="42255" lIns="42255" bIns="42255" rIns="42255"/>
              <a:lstStyle/>
              <a:p>
                <a:pPr algn="ctr">
                  <a:lnSpc>
                    <a:spcPts val="2799"/>
                  </a:lnSpc>
                </a:pPr>
              </a:p>
            </p:txBody>
          </p:sp>
        </p:grpSp>
        <p:grpSp>
          <p:nvGrpSpPr>
            <p:cNvPr name="Group 29" id="29"/>
            <p:cNvGrpSpPr/>
            <p:nvPr/>
          </p:nvGrpSpPr>
          <p:grpSpPr>
            <a:xfrm rot="0">
              <a:off x="3914358" y="0"/>
              <a:ext cx="387630" cy="728536"/>
              <a:chOff x="0" y="0"/>
              <a:chExt cx="120346" cy="226185"/>
            </a:xfrm>
          </p:grpSpPr>
          <p:sp>
            <p:nvSpPr>
              <p:cNvPr name="Freeform 30" id="30"/>
              <p:cNvSpPr/>
              <p:nvPr/>
            </p:nvSpPr>
            <p:spPr>
              <a:xfrm flipH="false" flipV="false" rot="0">
                <a:off x="0" y="0"/>
                <a:ext cx="120346" cy="226185"/>
              </a:xfrm>
              <a:custGeom>
                <a:avLst/>
                <a:gdLst/>
                <a:ahLst/>
                <a:cxnLst/>
                <a:rect r="r" b="b" t="t" l="l"/>
                <a:pathLst>
                  <a:path h="226185" w="120346">
                    <a:moveTo>
                      <a:pt x="60173" y="0"/>
                    </a:moveTo>
                    <a:lnTo>
                      <a:pt x="60173" y="0"/>
                    </a:lnTo>
                    <a:cubicBezTo>
                      <a:pt x="93405" y="0"/>
                      <a:pt x="120346" y="26940"/>
                      <a:pt x="120346" y="60173"/>
                    </a:cubicBezTo>
                    <a:lnTo>
                      <a:pt x="120346" y="166012"/>
                    </a:lnTo>
                    <a:cubicBezTo>
                      <a:pt x="120346" y="181971"/>
                      <a:pt x="114006" y="197276"/>
                      <a:pt x="102721" y="208561"/>
                    </a:cubicBezTo>
                    <a:cubicBezTo>
                      <a:pt x="91437" y="219846"/>
                      <a:pt x="76132" y="226185"/>
                      <a:pt x="60173" y="226185"/>
                    </a:cubicBezTo>
                    <a:lnTo>
                      <a:pt x="60173" y="226185"/>
                    </a:lnTo>
                    <a:cubicBezTo>
                      <a:pt x="44214" y="226185"/>
                      <a:pt x="28909" y="219846"/>
                      <a:pt x="17624" y="208561"/>
                    </a:cubicBezTo>
                    <a:cubicBezTo>
                      <a:pt x="6340" y="197276"/>
                      <a:pt x="0" y="181971"/>
                      <a:pt x="0" y="166012"/>
                    </a:cubicBezTo>
                    <a:lnTo>
                      <a:pt x="0" y="60173"/>
                    </a:lnTo>
                    <a:cubicBezTo>
                      <a:pt x="0" y="44214"/>
                      <a:pt x="6340" y="28909"/>
                      <a:pt x="17624" y="17624"/>
                    </a:cubicBezTo>
                    <a:cubicBezTo>
                      <a:pt x="28909" y="6340"/>
                      <a:pt x="44214" y="0"/>
                      <a:pt x="60173" y="0"/>
                    </a:cubicBezTo>
                    <a:close/>
                  </a:path>
                </a:pathLst>
              </a:custGeom>
              <a:solidFill>
                <a:srgbClr val="000000">
                  <a:alpha val="35686"/>
                </a:srgbClr>
              </a:solidFill>
            </p:spPr>
          </p:sp>
          <p:sp>
            <p:nvSpPr>
              <p:cNvPr name="TextBox 31" id="31"/>
              <p:cNvSpPr txBox="true"/>
              <p:nvPr/>
            </p:nvSpPr>
            <p:spPr>
              <a:xfrm>
                <a:off x="0" y="-38100"/>
                <a:ext cx="120346" cy="264285"/>
              </a:xfrm>
              <a:prstGeom prst="rect">
                <a:avLst/>
              </a:prstGeom>
            </p:spPr>
            <p:txBody>
              <a:bodyPr anchor="ctr" rtlCol="false" tIns="42255" lIns="42255" bIns="42255" rIns="42255"/>
              <a:lstStyle/>
              <a:p>
                <a:pPr algn="ctr">
                  <a:lnSpc>
                    <a:spcPts val="2799"/>
                  </a:lnSpc>
                </a:pPr>
              </a:p>
            </p:txBody>
          </p:sp>
        </p:grpSp>
        <p:grpSp>
          <p:nvGrpSpPr>
            <p:cNvPr name="Group 32" id="32"/>
            <p:cNvGrpSpPr/>
            <p:nvPr/>
          </p:nvGrpSpPr>
          <p:grpSpPr>
            <a:xfrm rot="0">
              <a:off x="0" y="362308"/>
              <a:ext cx="7508330" cy="1679315"/>
              <a:chOff x="0" y="0"/>
              <a:chExt cx="1918290" cy="429045"/>
            </a:xfrm>
          </p:grpSpPr>
          <p:sp>
            <p:nvSpPr>
              <p:cNvPr name="Freeform 33" id="33"/>
              <p:cNvSpPr/>
              <p:nvPr/>
            </p:nvSpPr>
            <p:spPr>
              <a:xfrm flipH="false" flipV="false" rot="0">
                <a:off x="0" y="0"/>
                <a:ext cx="1918290" cy="429045"/>
              </a:xfrm>
              <a:custGeom>
                <a:avLst/>
                <a:gdLst/>
                <a:ahLst/>
                <a:cxnLst/>
                <a:rect r="r" b="b" t="t" l="l"/>
                <a:pathLst>
                  <a:path h="429045" w="1918290">
                    <a:moveTo>
                      <a:pt x="0" y="0"/>
                    </a:moveTo>
                    <a:lnTo>
                      <a:pt x="1918290" y="0"/>
                    </a:lnTo>
                    <a:lnTo>
                      <a:pt x="1918290" y="429045"/>
                    </a:lnTo>
                    <a:lnTo>
                      <a:pt x="0" y="429045"/>
                    </a:lnTo>
                    <a:close/>
                  </a:path>
                </a:pathLst>
              </a:custGeom>
              <a:solidFill>
                <a:srgbClr val="F9F4EF"/>
              </a:solidFill>
            </p:spPr>
          </p:sp>
          <p:sp>
            <p:nvSpPr>
              <p:cNvPr name="TextBox 34" id="34"/>
              <p:cNvSpPr txBox="true"/>
              <p:nvPr/>
            </p:nvSpPr>
            <p:spPr>
              <a:xfrm>
                <a:off x="0" y="-38100"/>
                <a:ext cx="1918290" cy="467145"/>
              </a:xfrm>
              <a:prstGeom prst="rect">
                <a:avLst/>
              </a:prstGeom>
            </p:spPr>
            <p:txBody>
              <a:bodyPr anchor="ctr" rtlCol="false" tIns="42255" lIns="42255" bIns="42255" rIns="42255"/>
              <a:lstStyle/>
              <a:p>
                <a:pPr algn="ctr">
                  <a:lnSpc>
                    <a:spcPts val="2799"/>
                  </a:lnSpc>
                </a:pPr>
              </a:p>
            </p:txBody>
          </p:sp>
        </p:grpSp>
        <p:grpSp>
          <p:nvGrpSpPr>
            <p:cNvPr name="Group 35" id="35"/>
            <p:cNvGrpSpPr/>
            <p:nvPr/>
          </p:nvGrpSpPr>
          <p:grpSpPr>
            <a:xfrm rot="0">
              <a:off x="1852578" y="54855"/>
              <a:ext cx="2061780" cy="2254866"/>
              <a:chOff x="0" y="0"/>
              <a:chExt cx="640111" cy="700058"/>
            </a:xfrm>
          </p:grpSpPr>
          <p:sp>
            <p:nvSpPr>
              <p:cNvPr name="Freeform 36" id="36"/>
              <p:cNvSpPr/>
              <p:nvPr/>
            </p:nvSpPr>
            <p:spPr>
              <a:xfrm flipH="false" flipV="false" rot="0">
                <a:off x="0" y="0"/>
                <a:ext cx="640111" cy="700058"/>
              </a:xfrm>
              <a:custGeom>
                <a:avLst/>
                <a:gdLst/>
                <a:ahLst/>
                <a:cxnLst/>
                <a:rect r="r" b="b" t="t" l="l"/>
                <a:pathLst>
                  <a:path h="700058" w="640111">
                    <a:moveTo>
                      <a:pt x="111688" y="0"/>
                    </a:moveTo>
                    <a:lnTo>
                      <a:pt x="528423" y="0"/>
                    </a:lnTo>
                    <a:cubicBezTo>
                      <a:pt x="590107" y="0"/>
                      <a:pt x="640111" y="50004"/>
                      <a:pt x="640111" y="111688"/>
                    </a:cubicBezTo>
                    <a:lnTo>
                      <a:pt x="640111" y="588370"/>
                    </a:lnTo>
                    <a:cubicBezTo>
                      <a:pt x="640111" y="617991"/>
                      <a:pt x="628344" y="646400"/>
                      <a:pt x="607399" y="667345"/>
                    </a:cubicBezTo>
                    <a:cubicBezTo>
                      <a:pt x="586453" y="688291"/>
                      <a:pt x="558045" y="700058"/>
                      <a:pt x="528423" y="700058"/>
                    </a:cubicBezTo>
                    <a:lnTo>
                      <a:pt x="111688" y="700058"/>
                    </a:lnTo>
                    <a:cubicBezTo>
                      <a:pt x="50004" y="700058"/>
                      <a:pt x="0" y="650053"/>
                      <a:pt x="0" y="588370"/>
                    </a:cubicBezTo>
                    <a:lnTo>
                      <a:pt x="0" y="111688"/>
                    </a:lnTo>
                    <a:cubicBezTo>
                      <a:pt x="0" y="50004"/>
                      <a:pt x="50004" y="0"/>
                      <a:pt x="111688" y="0"/>
                    </a:cubicBezTo>
                    <a:close/>
                  </a:path>
                </a:pathLst>
              </a:custGeom>
              <a:solidFill>
                <a:srgbClr val="FFB706"/>
              </a:solidFill>
            </p:spPr>
          </p:sp>
          <p:sp>
            <p:nvSpPr>
              <p:cNvPr name="TextBox 37" id="37"/>
              <p:cNvSpPr txBox="true"/>
              <p:nvPr/>
            </p:nvSpPr>
            <p:spPr>
              <a:xfrm>
                <a:off x="0" y="-38100"/>
                <a:ext cx="640111" cy="738158"/>
              </a:xfrm>
              <a:prstGeom prst="rect">
                <a:avLst/>
              </a:prstGeom>
            </p:spPr>
            <p:txBody>
              <a:bodyPr anchor="ctr" rtlCol="false" tIns="42255" lIns="42255" bIns="42255" rIns="42255"/>
              <a:lstStyle/>
              <a:p>
                <a:pPr algn="ctr">
                  <a:lnSpc>
                    <a:spcPts val="2799"/>
                  </a:lnSpc>
                </a:pPr>
              </a:p>
            </p:txBody>
          </p:sp>
        </p:grpSp>
      </p:grpSp>
      <p:grpSp>
        <p:nvGrpSpPr>
          <p:cNvPr name="Group 38" id="38"/>
          <p:cNvGrpSpPr/>
          <p:nvPr/>
        </p:nvGrpSpPr>
        <p:grpSpPr>
          <a:xfrm rot="0">
            <a:off x="5765648" y="5285822"/>
            <a:ext cx="5631248" cy="1732291"/>
            <a:chOff x="0" y="0"/>
            <a:chExt cx="7508330" cy="2309722"/>
          </a:xfrm>
        </p:grpSpPr>
        <p:sp>
          <p:nvSpPr>
            <p:cNvPr name="Freeform 39" id="39"/>
            <p:cNvSpPr/>
            <p:nvPr/>
          </p:nvSpPr>
          <p:spPr>
            <a:xfrm flipH="false" flipV="false" rot="0">
              <a:off x="248919" y="21467"/>
              <a:ext cx="6176031" cy="1616997"/>
            </a:xfrm>
            <a:custGeom>
              <a:avLst/>
              <a:gdLst/>
              <a:ahLst/>
              <a:cxnLst/>
              <a:rect r="r" b="b" t="t" l="l"/>
              <a:pathLst>
                <a:path h="1616997" w="6176031">
                  <a:moveTo>
                    <a:pt x="0" y="0"/>
                  </a:moveTo>
                  <a:lnTo>
                    <a:pt x="6176031" y="0"/>
                  </a:lnTo>
                  <a:lnTo>
                    <a:pt x="6176031" y="1616997"/>
                  </a:lnTo>
                  <a:lnTo>
                    <a:pt x="0" y="1616997"/>
                  </a:lnTo>
                  <a:lnTo>
                    <a:pt x="0" y="0"/>
                  </a:lnTo>
                  <a:close/>
                </a:path>
              </a:pathLst>
            </a:custGeom>
            <a:blipFill>
              <a:blip r:embed="rId4"/>
              <a:stretch>
                <a:fillRect l="0" t="0" r="0" b="0"/>
              </a:stretch>
            </a:blipFill>
          </p:spPr>
        </p:sp>
        <p:grpSp>
          <p:nvGrpSpPr>
            <p:cNvPr name="Group 40" id="40"/>
            <p:cNvGrpSpPr/>
            <p:nvPr/>
          </p:nvGrpSpPr>
          <p:grpSpPr>
            <a:xfrm rot="0">
              <a:off x="1852578" y="0"/>
              <a:ext cx="2449410" cy="587245"/>
              <a:chOff x="0" y="0"/>
              <a:chExt cx="760457" cy="182319"/>
            </a:xfrm>
          </p:grpSpPr>
          <p:sp>
            <p:nvSpPr>
              <p:cNvPr name="Freeform 41" id="41"/>
              <p:cNvSpPr/>
              <p:nvPr/>
            </p:nvSpPr>
            <p:spPr>
              <a:xfrm flipH="false" flipV="false" rot="0">
                <a:off x="0" y="0"/>
                <a:ext cx="760457" cy="182319"/>
              </a:xfrm>
              <a:custGeom>
                <a:avLst/>
                <a:gdLst/>
                <a:ahLst/>
                <a:cxnLst/>
                <a:rect r="r" b="b" t="t" l="l"/>
                <a:pathLst>
                  <a:path h="182319" w="760457">
                    <a:moveTo>
                      <a:pt x="62675" y="0"/>
                    </a:moveTo>
                    <a:lnTo>
                      <a:pt x="697782" y="0"/>
                    </a:lnTo>
                    <a:cubicBezTo>
                      <a:pt x="732396" y="0"/>
                      <a:pt x="760457" y="28061"/>
                      <a:pt x="760457" y="62675"/>
                    </a:cubicBezTo>
                    <a:lnTo>
                      <a:pt x="760457" y="119644"/>
                    </a:lnTo>
                    <a:cubicBezTo>
                      <a:pt x="760457" y="154259"/>
                      <a:pt x="732396" y="182319"/>
                      <a:pt x="697782" y="182319"/>
                    </a:cubicBezTo>
                    <a:lnTo>
                      <a:pt x="62675" y="182319"/>
                    </a:lnTo>
                    <a:cubicBezTo>
                      <a:pt x="28061" y="182319"/>
                      <a:pt x="0" y="154259"/>
                      <a:pt x="0" y="119644"/>
                    </a:cubicBezTo>
                    <a:lnTo>
                      <a:pt x="0" y="62675"/>
                    </a:lnTo>
                    <a:cubicBezTo>
                      <a:pt x="0" y="28061"/>
                      <a:pt x="28061" y="0"/>
                      <a:pt x="62675" y="0"/>
                    </a:cubicBezTo>
                    <a:close/>
                  </a:path>
                </a:pathLst>
              </a:custGeom>
              <a:solidFill>
                <a:srgbClr val="D7ACF9"/>
              </a:solidFill>
            </p:spPr>
          </p:sp>
          <p:sp>
            <p:nvSpPr>
              <p:cNvPr name="TextBox 42" id="42"/>
              <p:cNvSpPr txBox="true"/>
              <p:nvPr/>
            </p:nvSpPr>
            <p:spPr>
              <a:xfrm>
                <a:off x="0" y="-38100"/>
                <a:ext cx="760457" cy="220419"/>
              </a:xfrm>
              <a:prstGeom prst="rect">
                <a:avLst/>
              </a:prstGeom>
            </p:spPr>
            <p:txBody>
              <a:bodyPr anchor="ctr" rtlCol="false" tIns="42255" lIns="42255" bIns="42255" rIns="42255"/>
              <a:lstStyle/>
              <a:p>
                <a:pPr algn="ctr">
                  <a:lnSpc>
                    <a:spcPts val="2799"/>
                  </a:lnSpc>
                </a:pPr>
              </a:p>
            </p:txBody>
          </p:sp>
        </p:grpSp>
        <p:grpSp>
          <p:nvGrpSpPr>
            <p:cNvPr name="Group 43" id="43"/>
            <p:cNvGrpSpPr/>
            <p:nvPr/>
          </p:nvGrpSpPr>
          <p:grpSpPr>
            <a:xfrm rot="0">
              <a:off x="3914358" y="0"/>
              <a:ext cx="387630" cy="728536"/>
              <a:chOff x="0" y="0"/>
              <a:chExt cx="120346" cy="226185"/>
            </a:xfrm>
          </p:grpSpPr>
          <p:sp>
            <p:nvSpPr>
              <p:cNvPr name="Freeform 44" id="44"/>
              <p:cNvSpPr/>
              <p:nvPr/>
            </p:nvSpPr>
            <p:spPr>
              <a:xfrm flipH="false" flipV="false" rot="0">
                <a:off x="0" y="0"/>
                <a:ext cx="120346" cy="226185"/>
              </a:xfrm>
              <a:custGeom>
                <a:avLst/>
                <a:gdLst/>
                <a:ahLst/>
                <a:cxnLst/>
                <a:rect r="r" b="b" t="t" l="l"/>
                <a:pathLst>
                  <a:path h="226185" w="120346">
                    <a:moveTo>
                      <a:pt x="60173" y="0"/>
                    </a:moveTo>
                    <a:lnTo>
                      <a:pt x="60173" y="0"/>
                    </a:lnTo>
                    <a:cubicBezTo>
                      <a:pt x="93405" y="0"/>
                      <a:pt x="120346" y="26940"/>
                      <a:pt x="120346" y="60173"/>
                    </a:cubicBezTo>
                    <a:lnTo>
                      <a:pt x="120346" y="166012"/>
                    </a:lnTo>
                    <a:cubicBezTo>
                      <a:pt x="120346" y="181971"/>
                      <a:pt x="114006" y="197276"/>
                      <a:pt x="102721" y="208561"/>
                    </a:cubicBezTo>
                    <a:cubicBezTo>
                      <a:pt x="91437" y="219846"/>
                      <a:pt x="76132" y="226185"/>
                      <a:pt x="60173" y="226185"/>
                    </a:cubicBezTo>
                    <a:lnTo>
                      <a:pt x="60173" y="226185"/>
                    </a:lnTo>
                    <a:cubicBezTo>
                      <a:pt x="44214" y="226185"/>
                      <a:pt x="28909" y="219846"/>
                      <a:pt x="17624" y="208561"/>
                    </a:cubicBezTo>
                    <a:cubicBezTo>
                      <a:pt x="6340" y="197276"/>
                      <a:pt x="0" y="181971"/>
                      <a:pt x="0" y="166012"/>
                    </a:cubicBezTo>
                    <a:lnTo>
                      <a:pt x="0" y="60173"/>
                    </a:lnTo>
                    <a:cubicBezTo>
                      <a:pt x="0" y="44214"/>
                      <a:pt x="6340" y="28909"/>
                      <a:pt x="17624" y="17624"/>
                    </a:cubicBezTo>
                    <a:cubicBezTo>
                      <a:pt x="28909" y="6340"/>
                      <a:pt x="44214" y="0"/>
                      <a:pt x="60173" y="0"/>
                    </a:cubicBezTo>
                    <a:close/>
                  </a:path>
                </a:pathLst>
              </a:custGeom>
              <a:solidFill>
                <a:srgbClr val="000000">
                  <a:alpha val="35686"/>
                </a:srgbClr>
              </a:solidFill>
            </p:spPr>
          </p:sp>
          <p:sp>
            <p:nvSpPr>
              <p:cNvPr name="TextBox 45" id="45"/>
              <p:cNvSpPr txBox="true"/>
              <p:nvPr/>
            </p:nvSpPr>
            <p:spPr>
              <a:xfrm>
                <a:off x="0" y="-38100"/>
                <a:ext cx="120346" cy="264285"/>
              </a:xfrm>
              <a:prstGeom prst="rect">
                <a:avLst/>
              </a:prstGeom>
            </p:spPr>
            <p:txBody>
              <a:bodyPr anchor="ctr" rtlCol="false" tIns="42255" lIns="42255" bIns="42255" rIns="42255"/>
              <a:lstStyle/>
              <a:p>
                <a:pPr algn="ctr">
                  <a:lnSpc>
                    <a:spcPts val="2799"/>
                  </a:lnSpc>
                </a:pPr>
              </a:p>
            </p:txBody>
          </p:sp>
        </p:grpSp>
        <p:grpSp>
          <p:nvGrpSpPr>
            <p:cNvPr name="Group 46" id="46"/>
            <p:cNvGrpSpPr/>
            <p:nvPr/>
          </p:nvGrpSpPr>
          <p:grpSpPr>
            <a:xfrm rot="0">
              <a:off x="0" y="362308"/>
              <a:ext cx="7508330" cy="1679315"/>
              <a:chOff x="0" y="0"/>
              <a:chExt cx="1918290" cy="429045"/>
            </a:xfrm>
          </p:grpSpPr>
          <p:sp>
            <p:nvSpPr>
              <p:cNvPr name="Freeform 47" id="47"/>
              <p:cNvSpPr/>
              <p:nvPr/>
            </p:nvSpPr>
            <p:spPr>
              <a:xfrm flipH="false" flipV="false" rot="0">
                <a:off x="0" y="0"/>
                <a:ext cx="1918290" cy="429045"/>
              </a:xfrm>
              <a:custGeom>
                <a:avLst/>
                <a:gdLst/>
                <a:ahLst/>
                <a:cxnLst/>
                <a:rect r="r" b="b" t="t" l="l"/>
                <a:pathLst>
                  <a:path h="429045" w="1918290">
                    <a:moveTo>
                      <a:pt x="0" y="0"/>
                    </a:moveTo>
                    <a:lnTo>
                      <a:pt x="1918290" y="0"/>
                    </a:lnTo>
                    <a:lnTo>
                      <a:pt x="1918290" y="429045"/>
                    </a:lnTo>
                    <a:lnTo>
                      <a:pt x="0" y="429045"/>
                    </a:lnTo>
                    <a:close/>
                  </a:path>
                </a:pathLst>
              </a:custGeom>
              <a:solidFill>
                <a:srgbClr val="F9F4EF"/>
              </a:solidFill>
            </p:spPr>
          </p:sp>
          <p:sp>
            <p:nvSpPr>
              <p:cNvPr name="TextBox 48" id="48"/>
              <p:cNvSpPr txBox="true"/>
              <p:nvPr/>
            </p:nvSpPr>
            <p:spPr>
              <a:xfrm>
                <a:off x="0" y="-38100"/>
                <a:ext cx="1918290" cy="467145"/>
              </a:xfrm>
              <a:prstGeom prst="rect">
                <a:avLst/>
              </a:prstGeom>
            </p:spPr>
            <p:txBody>
              <a:bodyPr anchor="ctr" rtlCol="false" tIns="42255" lIns="42255" bIns="42255" rIns="42255"/>
              <a:lstStyle/>
              <a:p>
                <a:pPr algn="ctr">
                  <a:lnSpc>
                    <a:spcPts val="2799"/>
                  </a:lnSpc>
                </a:pPr>
              </a:p>
            </p:txBody>
          </p:sp>
        </p:grpSp>
        <p:grpSp>
          <p:nvGrpSpPr>
            <p:cNvPr name="Group 49" id="49"/>
            <p:cNvGrpSpPr/>
            <p:nvPr/>
          </p:nvGrpSpPr>
          <p:grpSpPr>
            <a:xfrm rot="0">
              <a:off x="1852578" y="54855"/>
              <a:ext cx="2061780" cy="2254866"/>
              <a:chOff x="0" y="0"/>
              <a:chExt cx="640111" cy="700058"/>
            </a:xfrm>
          </p:grpSpPr>
          <p:sp>
            <p:nvSpPr>
              <p:cNvPr name="Freeform 50" id="50"/>
              <p:cNvSpPr/>
              <p:nvPr/>
            </p:nvSpPr>
            <p:spPr>
              <a:xfrm flipH="false" flipV="false" rot="0">
                <a:off x="0" y="0"/>
                <a:ext cx="640111" cy="700058"/>
              </a:xfrm>
              <a:custGeom>
                <a:avLst/>
                <a:gdLst/>
                <a:ahLst/>
                <a:cxnLst/>
                <a:rect r="r" b="b" t="t" l="l"/>
                <a:pathLst>
                  <a:path h="700058" w="640111">
                    <a:moveTo>
                      <a:pt x="111688" y="0"/>
                    </a:moveTo>
                    <a:lnTo>
                      <a:pt x="528423" y="0"/>
                    </a:lnTo>
                    <a:cubicBezTo>
                      <a:pt x="590107" y="0"/>
                      <a:pt x="640111" y="50004"/>
                      <a:pt x="640111" y="111688"/>
                    </a:cubicBezTo>
                    <a:lnTo>
                      <a:pt x="640111" y="588370"/>
                    </a:lnTo>
                    <a:cubicBezTo>
                      <a:pt x="640111" y="617991"/>
                      <a:pt x="628344" y="646400"/>
                      <a:pt x="607399" y="667345"/>
                    </a:cubicBezTo>
                    <a:cubicBezTo>
                      <a:pt x="586453" y="688291"/>
                      <a:pt x="558045" y="700058"/>
                      <a:pt x="528423" y="700058"/>
                    </a:cubicBezTo>
                    <a:lnTo>
                      <a:pt x="111688" y="700058"/>
                    </a:lnTo>
                    <a:cubicBezTo>
                      <a:pt x="50004" y="700058"/>
                      <a:pt x="0" y="650053"/>
                      <a:pt x="0" y="588370"/>
                    </a:cubicBezTo>
                    <a:lnTo>
                      <a:pt x="0" y="111688"/>
                    </a:lnTo>
                    <a:cubicBezTo>
                      <a:pt x="0" y="50004"/>
                      <a:pt x="50004" y="0"/>
                      <a:pt x="111688" y="0"/>
                    </a:cubicBezTo>
                    <a:close/>
                  </a:path>
                </a:pathLst>
              </a:custGeom>
              <a:solidFill>
                <a:srgbClr val="9366E4"/>
              </a:solidFill>
            </p:spPr>
          </p:sp>
          <p:sp>
            <p:nvSpPr>
              <p:cNvPr name="TextBox 51" id="51"/>
              <p:cNvSpPr txBox="true"/>
              <p:nvPr/>
            </p:nvSpPr>
            <p:spPr>
              <a:xfrm>
                <a:off x="0" y="-38100"/>
                <a:ext cx="640111" cy="738158"/>
              </a:xfrm>
              <a:prstGeom prst="rect">
                <a:avLst/>
              </a:prstGeom>
            </p:spPr>
            <p:txBody>
              <a:bodyPr anchor="ctr" rtlCol="false" tIns="42255" lIns="42255" bIns="42255" rIns="42255"/>
              <a:lstStyle/>
              <a:p>
                <a:pPr algn="ctr">
                  <a:lnSpc>
                    <a:spcPts val="2799"/>
                  </a:lnSpc>
                </a:pPr>
              </a:p>
            </p:txBody>
          </p:sp>
        </p:grpSp>
      </p:grpSp>
      <p:grpSp>
        <p:nvGrpSpPr>
          <p:cNvPr name="Group 52" id="52"/>
          <p:cNvGrpSpPr/>
          <p:nvPr/>
        </p:nvGrpSpPr>
        <p:grpSpPr>
          <a:xfrm rot="0">
            <a:off x="7143909" y="6793644"/>
            <a:ext cx="5631248" cy="1732291"/>
            <a:chOff x="0" y="0"/>
            <a:chExt cx="7508330" cy="2309722"/>
          </a:xfrm>
        </p:grpSpPr>
        <p:sp>
          <p:nvSpPr>
            <p:cNvPr name="Freeform 53" id="53"/>
            <p:cNvSpPr/>
            <p:nvPr/>
          </p:nvSpPr>
          <p:spPr>
            <a:xfrm flipH="false" flipV="false" rot="0">
              <a:off x="248919" y="21467"/>
              <a:ext cx="6176031" cy="1616997"/>
            </a:xfrm>
            <a:custGeom>
              <a:avLst/>
              <a:gdLst/>
              <a:ahLst/>
              <a:cxnLst/>
              <a:rect r="r" b="b" t="t" l="l"/>
              <a:pathLst>
                <a:path h="1616997" w="6176031">
                  <a:moveTo>
                    <a:pt x="0" y="0"/>
                  </a:moveTo>
                  <a:lnTo>
                    <a:pt x="6176031" y="0"/>
                  </a:lnTo>
                  <a:lnTo>
                    <a:pt x="6176031" y="1616997"/>
                  </a:lnTo>
                  <a:lnTo>
                    <a:pt x="0" y="1616997"/>
                  </a:lnTo>
                  <a:lnTo>
                    <a:pt x="0" y="0"/>
                  </a:lnTo>
                  <a:close/>
                </a:path>
              </a:pathLst>
            </a:custGeom>
            <a:blipFill>
              <a:blip r:embed="rId4"/>
              <a:stretch>
                <a:fillRect l="0" t="0" r="0" b="0"/>
              </a:stretch>
            </a:blipFill>
          </p:spPr>
        </p:sp>
        <p:grpSp>
          <p:nvGrpSpPr>
            <p:cNvPr name="Group 54" id="54"/>
            <p:cNvGrpSpPr/>
            <p:nvPr/>
          </p:nvGrpSpPr>
          <p:grpSpPr>
            <a:xfrm rot="0">
              <a:off x="1852578" y="0"/>
              <a:ext cx="2449410" cy="587245"/>
              <a:chOff x="0" y="0"/>
              <a:chExt cx="760457" cy="182319"/>
            </a:xfrm>
          </p:grpSpPr>
          <p:sp>
            <p:nvSpPr>
              <p:cNvPr name="Freeform 55" id="55"/>
              <p:cNvSpPr/>
              <p:nvPr/>
            </p:nvSpPr>
            <p:spPr>
              <a:xfrm flipH="false" flipV="false" rot="0">
                <a:off x="0" y="0"/>
                <a:ext cx="760457" cy="182319"/>
              </a:xfrm>
              <a:custGeom>
                <a:avLst/>
                <a:gdLst/>
                <a:ahLst/>
                <a:cxnLst/>
                <a:rect r="r" b="b" t="t" l="l"/>
                <a:pathLst>
                  <a:path h="182319" w="760457">
                    <a:moveTo>
                      <a:pt x="62675" y="0"/>
                    </a:moveTo>
                    <a:lnTo>
                      <a:pt x="697782" y="0"/>
                    </a:lnTo>
                    <a:cubicBezTo>
                      <a:pt x="732396" y="0"/>
                      <a:pt x="760457" y="28061"/>
                      <a:pt x="760457" y="62675"/>
                    </a:cubicBezTo>
                    <a:lnTo>
                      <a:pt x="760457" y="119644"/>
                    </a:lnTo>
                    <a:cubicBezTo>
                      <a:pt x="760457" y="154259"/>
                      <a:pt x="732396" y="182319"/>
                      <a:pt x="697782" y="182319"/>
                    </a:cubicBezTo>
                    <a:lnTo>
                      <a:pt x="62675" y="182319"/>
                    </a:lnTo>
                    <a:cubicBezTo>
                      <a:pt x="28061" y="182319"/>
                      <a:pt x="0" y="154259"/>
                      <a:pt x="0" y="119644"/>
                    </a:cubicBezTo>
                    <a:lnTo>
                      <a:pt x="0" y="62675"/>
                    </a:lnTo>
                    <a:cubicBezTo>
                      <a:pt x="0" y="28061"/>
                      <a:pt x="28061" y="0"/>
                      <a:pt x="62675" y="0"/>
                    </a:cubicBezTo>
                    <a:close/>
                  </a:path>
                </a:pathLst>
              </a:custGeom>
              <a:solidFill>
                <a:srgbClr val="60D0FF"/>
              </a:solidFill>
            </p:spPr>
          </p:sp>
          <p:sp>
            <p:nvSpPr>
              <p:cNvPr name="TextBox 56" id="56"/>
              <p:cNvSpPr txBox="true"/>
              <p:nvPr/>
            </p:nvSpPr>
            <p:spPr>
              <a:xfrm>
                <a:off x="0" y="-38100"/>
                <a:ext cx="760457" cy="220419"/>
              </a:xfrm>
              <a:prstGeom prst="rect">
                <a:avLst/>
              </a:prstGeom>
            </p:spPr>
            <p:txBody>
              <a:bodyPr anchor="ctr" rtlCol="false" tIns="42255" lIns="42255" bIns="42255" rIns="42255"/>
              <a:lstStyle/>
              <a:p>
                <a:pPr algn="ctr">
                  <a:lnSpc>
                    <a:spcPts val="2799"/>
                  </a:lnSpc>
                </a:pPr>
              </a:p>
            </p:txBody>
          </p:sp>
        </p:grpSp>
        <p:grpSp>
          <p:nvGrpSpPr>
            <p:cNvPr name="Group 57" id="57"/>
            <p:cNvGrpSpPr/>
            <p:nvPr/>
          </p:nvGrpSpPr>
          <p:grpSpPr>
            <a:xfrm rot="0">
              <a:off x="3914358" y="0"/>
              <a:ext cx="387630" cy="728536"/>
              <a:chOff x="0" y="0"/>
              <a:chExt cx="120346" cy="226185"/>
            </a:xfrm>
          </p:grpSpPr>
          <p:sp>
            <p:nvSpPr>
              <p:cNvPr name="Freeform 58" id="58"/>
              <p:cNvSpPr/>
              <p:nvPr/>
            </p:nvSpPr>
            <p:spPr>
              <a:xfrm flipH="false" flipV="false" rot="0">
                <a:off x="0" y="0"/>
                <a:ext cx="120346" cy="226185"/>
              </a:xfrm>
              <a:custGeom>
                <a:avLst/>
                <a:gdLst/>
                <a:ahLst/>
                <a:cxnLst/>
                <a:rect r="r" b="b" t="t" l="l"/>
                <a:pathLst>
                  <a:path h="226185" w="120346">
                    <a:moveTo>
                      <a:pt x="60173" y="0"/>
                    </a:moveTo>
                    <a:lnTo>
                      <a:pt x="60173" y="0"/>
                    </a:lnTo>
                    <a:cubicBezTo>
                      <a:pt x="93405" y="0"/>
                      <a:pt x="120346" y="26940"/>
                      <a:pt x="120346" y="60173"/>
                    </a:cubicBezTo>
                    <a:lnTo>
                      <a:pt x="120346" y="166012"/>
                    </a:lnTo>
                    <a:cubicBezTo>
                      <a:pt x="120346" y="181971"/>
                      <a:pt x="114006" y="197276"/>
                      <a:pt x="102721" y="208561"/>
                    </a:cubicBezTo>
                    <a:cubicBezTo>
                      <a:pt x="91437" y="219846"/>
                      <a:pt x="76132" y="226185"/>
                      <a:pt x="60173" y="226185"/>
                    </a:cubicBezTo>
                    <a:lnTo>
                      <a:pt x="60173" y="226185"/>
                    </a:lnTo>
                    <a:cubicBezTo>
                      <a:pt x="44214" y="226185"/>
                      <a:pt x="28909" y="219846"/>
                      <a:pt x="17624" y="208561"/>
                    </a:cubicBezTo>
                    <a:cubicBezTo>
                      <a:pt x="6340" y="197276"/>
                      <a:pt x="0" y="181971"/>
                      <a:pt x="0" y="166012"/>
                    </a:cubicBezTo>
                    <a:lnTo>
                      <a:pt x="0" y="60173"/>
                    </a:lnTo>
                    <a:cubicBezTo>
                      <a:pt x="0" y="44214"/>
                      <a:pt x="6340" y="28909"/>
                      <a:pt x="17624" y="17624"/>
                    </a:cubicBezTo>
                    <a:cubicBezTo>
                      <a:pt x="28909" y="6340"/>
                      <a:pt x="44214" y="0"/>
                      <a:pt x="60173" y="0"/>
                    </a:cubicBezTo>
                    <a:close/>
                  </a:path>
                </a:pathLst>
              </a:custGeom>
              <a:solidFill>
                <a:srgbClr val="000000">
                  <a:alpha val="35686"/>
                </a:srgbClr>
              </a:solidFill>
            </p:spPr>
          </p:sp>
          <p:sp>
            <p:nvSpPr>
              <p:cNvPr name="TextBox 59" id="59"/>
              <p:cNvSpPr txBox="true"/>
              <p:nvPr/>
            </p:nvSpPr>
            <p:spPr>
              <a:xfrm>
                <a:off x="0" y="-38100"/>
                <a:ext cx="120346" cy="264285"/>
              </a:xfrm>
              <a:prstGeom prst="rect">
                <a:avLst/>
              </a:prstGeom>
            </p:spPr>
            <p:txBody>
              <a:bodyPr anchor="ctr" rtlCol="false" tIns="42255" lIns="42255" bIns="42255" rIns="42255"/>
              <a:lstStyle/>
              <a:p>
                <a:pPr algn="ctr">
                  <a:lnSpc>
                    <a:spcPts val="2799"/>
                  </a:lnSpc>
                </a:pPr>
              </a:p>
            </p:txBody>
          </p:sp>
        </p:grpSp>
        <p:grpSp>
          <p:nvGrpSpPr>
            <p:cNvPr name="Group 60" id="60"/>
            <p:cNvGrpSpPr/>
            <p:nvPr/>
          </p:nvGrpSpPr>
          <p:grpSpPr>
            <a:xfrm rot="0">
              <a:off x="0" y="362308"/>
              <a:ext cx="7508330" cy="1679315"/>
              <a:chOff x="0" y="0"/>
              <a:chExt cx="1918290" cy="429045"/>
            </a:xfrm>
          </p:grpSpPr>
          <p:sp>
            <p:nvSpPr>
              <p:cNvPr name="Freeform 61" id="61"/>
              <p:cNvSpPr/>
              <p:nvPr/>
            </p:nvSpPr>
            <p:spPr>
              <a:xfrm flipH="false" flipV="false" rot="0">
                <a:off x="0" y="0"/>
                <a:ext cx="1918290" cy="429045"/>
              </a:xfrm>
              <a:custGeom>
                <a:avLst/>
                <a:gdLst/>
                <a:ahLst/>
                <a:cxnLst/>
                <a:rect r="r" b="b" t="t" l="l"/>
                <a:pathLst>
                  <a:path h="429045" w="1918290">
                    <a:moveTo>
                      <a:pt x="0" y="0"/>
                    </a:moveTo>
                    <a:lnTo>
                      <a:pt x="1918290" y="0"/>
                    </a:lnTo>
                    <a:lnTo>
                      <a:pt x="1918290" y="429045"/>
                    </a:lnTo>
                    <a:lnTo>
                      <a:pt x="0" y="429045"/>
                    </a:lnTo>
                    <a:close/>
                  </a:path>
                </a:pathLst>
              </a:custGeom>
              <a:solidFill>
                <a:srgbClr val="F9F4EF"/>
              </a:solidFill>
            </p:spPr>
          </p:sp>
          <p:sp>
            <p:nvSpPr>
              <p:cNvPr name="TextBox 62" id="62"/>
              <p:cNvSpPr txBox="true"/>
              <p:nvPr/>
            </p:nvSpPr>
            <p:spPr>
              <a:xfrm>
                <a:off x="0" y="-38100"/>
                <a:ext cx="1918290" cy="467145"/>
              </a:xfrm>
              <a:prstGeom prst="rect">
                <a:avLst/>
              </a:prstGeom>
            </p:spPr>
            <p:txBody>
              <a:bodyPr anchor="ctr" rtlCol="false" tIns="42255" lIns="42255" bIns="42255" rIns="42255"/>
              <a:lstStyle/>
              <a:p>
                <a:pPr algn="ctr">
                  <a:lnSpc>
                    <a:spcPts val="2799"/>
                  </a:lnSpc>
                </a:pPr>
              </a:p>
            </p:txBody>
          </p:sp>
        </p:grpSp>
        <p:grpSp>
          <p:nvGrpSpPr>
            <p:cNvPr name="Group 63" id="63"/>
            <p:cNvGrpSpPr/>
            <p:nvPr/>
          </p:nvGrpSpPr>
          <p:grpSpPr>
            <a:xfrm rot="0">
              <a:off x="1852578" y="54855"/>
              <a:ext cx="2061780" cy="2254866"/>
              <a:chOff x="0" y="0"/>
              <a:chExt cx="640111" cy="700058"/>
            </a:xfrm>
          </p:grpSpPr>
          <p:sp>
            <p:nvSpPr>
              <p:cNvPr name="Freeform 64" id="64"/>
              <p:cNvSpPr/>
              <p:nvPr/>
            </p:nvSpPr>
            <p:spPr>
              <a:xfrm flipH="false" flipV="false" rot="0">
                <a:off x="0" y="0"/>
                <a:ext cx="640111" cy="700058"/>
              </a:xfrm>
              <a:custGeom>
                <a:avLst/>
                <a:gdLst/>
                <a:ahLst/>
                <a:cxnLst/>
                <a:rect r="r" b="b" t="t" l="l"/>
                <a:pathLst>
                  <a:path h="700058" w="640111">
                    <a:moveTo>
                      <a:pt x="111688" y="0"/>
                    </a:moveTo>
                    <a:lnTo>
                      <a:pt x="528423" y="0"/>
                    </a:lnTo>
                    <a:cubicBezTo>
                      <a:pt x="590107" y="0"/>
                      <a:pt x="640111" y="50004"/>
                      <a:pt x="640111" y="111688"/>
                    </a:cubicBezTo>
                    <a:lnTo>
                      <a:pt x="640111" y="588370"/>
                    </a:lnTo>
                    <a:cubicBezTo>
                      <a:pt x="640111" y="617991"/>
                      <a:pt x="628344" y="646400"/>
                      <a:pt x="607399" y="667345"/>
                    </a:cubicBezTo>
                    <a:cubicBezTo>
                      <a:pt x="586453" y="688291"/>
                      <a:pt x="558045" y="700058"/>
                      <a:pt x="528423" y="700058"/>
                    </a:cubicBezTo>
                    <a:lnTo>
                      <a:pt x="111688" y="700058"/>
                    </a:lnTo>
                    <a:cubicBezTo>
                      <a:pt x="50004" y="700058"/>
                      <a:pt x="0" y="650053"/>
                      <a:pt x="0" y="588370"/>
                    </a:cubicBezTo>
                    <a:lnTo>
                      <a:pt x="0" y="111688"/>
                    </a:lnTo>
                    <a:cubicBezTo>
                      <a:pt x="0" y="50004"/>
                      <a:pt x="50004" y="0"/>
                      <a:pt x="111688" y="0"/>
                    </a:cubicBezTo>
                    <a:close/>
                  </a:path>
                </a:pathLst>
              </a:custGeom>
              <a:solidFill>
                <a:srgbClr val="8ECAE6"/>
              </a:solidFill>
            </p:spPr>
          </p:sp>
          <p:sp>
            <p:nvSpPr>
              <p:cNvPr name="TextBox 65" id="65"/>
              <p:cNvSpPr txBox="true"/>
              <p:nvPr/>
            </p:nvSpPr>
            <p:spPr>
              <a:xfrm>
                <a:off x="0" y="-38100"/>
                <a:ext cx="640111" cy="738158"/>
              </a:xfrm>
              <a:prstGeom prst="rect">
                <a:avLst/>
              </a:prstGeom>
            </p:spPr>
            <p:txBody>
              <a:bodyPr anchor="ctr" rtlCol="false" tIns="42255" lIns="42255" bIns="42255" rIns="42255"/>
              <a:lstStyle/>
              <a:p>
                <a:pPr algn="ctr">
                  <a:lnSpc>
                    <a:spcPts val="2799"/>
                  </a:lnSpc>
                </a:pPr>
              </a:p>
            </p:txBody>
          </p:sp>
        </p:grpSp>
      </p:grpSp>
      <p:grpSp>
        <p:nvGrpSpPr>
          <p:cNvPr name="Group 66" id="66"/>
          <p:cNvGrpSpPr/>
          <p:nvPr/>
        </p:nvGrpSpPr>
        <p:grpSpPr>
          <a:xfrm rot="0">
            <a:off x="8522170" y="8301466"/>
            <a:ext cx="5631248" cy="1732291"/>
            <a:chOff x="0" y="0"/>
            <a:chExt cx="7508330" cy="2309722"/>
          </a:xfrm>
        </p:grpSpPr>
        <p:sp>
          <p:nvSpPr>
            <p:cNvPr name="Freeform 67" id="67"/>
            <p:cNvSpPr/>
            <p:nvPr/>
          </p:nvSpPr>
          <p:spPr>
            <a:xfrm flipH="false" flipV="false" rot="0">
              <a:off x="248919" y="21467"/>
              <a:ext cx="6176031" cy="1616997"/>
            </a:xfrm>
            <a:custGeom>
              <a:avLst/>
              <a:gdLst/>
              <a:ahLst/>
              <a:cxnLst/>
              <a:rect r="r" b="b" t="t" l="l"/>
              <a:pathLst>
                <a:path h="1616997" w="6176031">
                  <a:moveTo>
                    <a:pt x="0" y="0"/>
                  </a:moveTo>
                  <a:lnTo>
                    <a:pt x="6176031" y="0"/>
                  </a:lnTo>
                  <a:lnTo>
                    <a:pt x="6176031" y="1616997"/>
                  </a:lnTo>
                  <a:lnTo>
                    <a:pt x="0" y="1616997"/>
                  </a:lnTo>
                  <a:lnTo>
                    <a:pt x="0" y="0"/>
                  </a:lnTo>
                  <a:close/>
                </a:path>
              </a:pathLst>
            </a:custGeom>
            <a:blipFill>
              <a:blip r:embed="rId4"/>
              <a:stretch>
                <a:fillRect l="0" t="0" r="0" b="0"/>
              </a:stretch>
            </a:blipFill>
          </p:spPr>
        </p:sp>
        <p:grpSp>
          <p:nvGrpSpPr>
            <p:cNvPr name="Group 68" id="68"/>
            <p:cNvGrpSpPr/>
            <p:nvPr/>
          </p:nvGrpSpPr>
          <p:grpSpPr>
            <a:xfrm rot="0">
              <a:off x="1852578" y="0"/>
              <a:ext cx="2449410" cy="587245"/>
              <a:chOff x="0" y="0"/>
              <a:chExt cx="760457" cy="182319"/>
            </a:xfrm>
          </p:grpSpPr>
          <p:sp>
            <p:nvSpPr>
              <p:cNvPr name="Freeform 69" id="69"/>
              <p:cNvSpPr/>
              <p:nvPr/>
            </p:nvSpPr>
            <p:spPr>
              <a:xfrm flipH="false" flipV="false" rot="0">
                <a:off x="0" y="0"/>
                <a:ext cx="760457" cy="182319"/>
              </a:xfrm>
              <a:custGeom>
                <a:avLst/>
                <a:gdLst/>
                <a:ahLst/>
                <a:cxnLst/>
                <a:rect r="r" b="b" t="t" l="l"/>
                <a:pathLst>
                  <a:path h="182319" w="760457">
                    <a:moveTo>
                      <a:pt x="62675" y="0"/>
                    </a:moveTo>
                    <a:lnTo>
                      <a:pt x="697782" y="0"/>
                    </a:lnTo>
                    <a:cubicBezTo>
                      <a:pt x="732396" y="0"/>
                      <a:pt x="760457" y="28061"/>
                      <a:pt x="760457" y="62675"/>
                    </a:cubicBezTo>
                    <a:lnTo>
                      <a:pt x="760457" y="119644"/>
                    </a:lnTo>
                    <a:cubicBezTo>
                      <a:pt x="760457" y="154259"/>
                      <a:pt x="732396" y="182319"/>
                      <a:pt x="697782" y="182319"/>
                    </a:cubicBezTo>
                    <a:lnTo>
                      <a:pt x="62675" y="182319"/>
                    </a:lnTo>
                    <a:cubicBezTo>
                      <a:pt x="28061" y="182319"/>
                      <a:pt x="0" y="154259"/>
                      <a:pt x="0" y="119644"/>
                    </a:cubicBezTo>
                    <a:lnTo>
                      <a:pt x="0" y="62675"/>
                    </a:lnTo>
                    <a:cubicBezTo>
                      <a:pt x="0" y="28061"/>
                      <a:pt x="28061" y="0"/>
                      <a:pt x="62675" y="0"/>
                    </a:cubicBezTo>
                    <a:close/>
                  </a:path>
                </a:pathLst>
              </a:custGeom>
              <a:solidFill>
                <a:srgbClr val="A6E390"/>
              </a:solidFill>
            </p:spPr>
          </p:sp>
          <p:sp>
            <p:nvSpPr>
              <p:cNvPr name="TextBox 70" id="70"/>
              <p:cNvSpPr txBox="true"/>
              <p:nvPr/>
            </p:nvSpPr>
            <p:spPr>
              <a:xfrm>
                <a:off x="0" y="-38100"/>
                <a:ext cx="760457" cy="220419"/>
              </a:xfrm>
              <a:prstGeom prst="rect">
                <a:avLst/>
              </a:prstGeom>
            </p:spPr>
            <p:txBody>
              <a:bodyPr anchor="ctr" rtlCol="false" tIns="42255" lIns="42255" bIns="42255" rIns="42255"/>
              <a:lstStyle/>
              <a:p>
                <a:pPr algn="ctr">
                  <a:lnSpc>
                    <a:spcPts val="2799"/>
                  </a:lnSpc>
                </a:pPr>
              </a:p>
            </p:txBody>
          </p:sp>
        </p:grpSp>
        <p:grpSp>
          <p:nvGrpSpPr>
            <p:cNvPr name="Group 71" id="71"/>
            <p:cNvGrpSpPr/>
            <p:nvPr/>
          </p:nvGrpSpPr>
          <p:grpSpPr>
            <a:xfrm rot="0">
              <a:off x="3914358" y="0"/>
              <a:ext cx="387630" cy="728536"/>
              <a:chOff x="0" y="0"/>
              <a:chExt cx="120346" cy="226185"/>
            </a:xfrm>
          </p:grpSpPr>
          <p:sp>
            <p:nvSpPr>
              <p:cNvPr name="Freeform 72" id="72"/>
              <p:cNvSpPr/>
              <p:nvPr/>
            </p:nvSpPr>
            <p:spPr>
              <a:xfrm flipH="false" flipV="false" rot="0">
                <a:off x="0" y="0"/>
                <a:ext cx="120346" cy="226185"/>
              </a:xfrm>
              <a:custGeom>
                <a:avLst/>
                <a:gdLst/>
                <a:ahLst/>
                <a:cxnLst/>
                <a:rect r="r" b="b" t="t" l="l"/>
                <a:pathLst>
                  <a:path h="226185" w="120346">
                    <a:moveTo>
                      <a:pt x="60173" y="0"/>
                    </a:moveTo>
                    <a:lnTo>
                      <a:pt x="60173" y="0"/>
                    </a:lnTo>
                    <a:cubicBezTo>
                      <a:pt x="93405" y="0"/>
                      <a:pt x="120346" y="26940"/>
                      <a:pt x="120346" y="60173"/>
                    </a:cubicBezTo>
                    <a:lnTo>
                      <a:pt x="120346" y="166012"/>
                    </a:lnTo>
                    <a:cubicBezTo>
                      <a:pt x="120346" y="181971"/>
                      <a:pt x="114006" y="197276"/>
                      <a:pt x="102721" y="208561"/>
                    </a:cubicBezTo>
                    <a:cubicBezTo>
                      <a:pt x="91437" y="219846"/>
                      <a:pt x="76132" y="226185"/>
                      <a:pt x="60173" y="226185"/>
                    </a:cubicBezTo>
                    <a:lnTo>
                      <a:pt x="60173" y="226185"/>
                    </a:lnTo>
                    <a:cubicBezTo>
                      <a:pt x="44214" y="226185"/>
                      <a:pt x="28909" y="219846"/>
                      <a:pt x="17624" y="208561"/>
                    </a:cubicBezTo>
                    <a:cubicBezTo>
                      <a:pt x="6340" y="197276"/>
                      <a:pt x="0" y="181971"/>
                      <a:pt x="0" y="166012"/>
                    </a:cubicBezTo>
                    <a:lnTo>
                      <a:pt x="0" y="60173"/>
                    </a:lnTo>
                    <a:cubicBezTo>
                      <a:pt x="0" y="44214"/>
                      <a:pt x="6340" y="28909"/>
                      <a:pt x="17624" y="17624"/>
                    </a:cubicBezTo>
                    <a:cubicBezTo>
                      <a:pt x="28909" y="6340"/>
                      <a:pt x="44214" y="0"/>
                      <a:pt x="60173" y="0"/>
                    </a:cubicBezTo>
                    <a:close/>
                  </a:path>
                </a:pathLst>
              </a:custGeom>
              <a:solidFill>
                <a:srgbClr val="000000">
                  <a:alpha val="35686"/>
                </a:srgbClr>
              </a:solidFill>
            </p:spPr>
          </p:sp>
          <p:sp>
            <p:nvSpPr>
              <p:cNvPr name="TextBox 73" id="73"/>
              <p:cNvSpPr txBox="true"/>
              <p:nvPr/>
            </p:nvSpPr>
            <p:spPr>
              <a:xfrm>
                <a:off x="0" y="-38100"/>
                <a:ext cx="120346" cy="264285"/>
              </a:xfrm>
              <a:prstGeom prst="rect">
                <a:avLst/>
              </a:prstGeom>
            </p:spPr>
            <p:txBody>
              <a:bodyPr anchor="ctr" rtlCol="false" tIns="42255" lIns="42255" bIns="42255" rIns="42255"/>
              <a:lstStyle/>
              <a:p>
                <a:pPr algn="ctr">
                  <a:lnSpc>
                    <a:spcPts val="2799"/>
                  </a:lnSpc>
                </a:pPr>
              </a:p>
            </p:txBody>
          </p:sp>
        </p:grpSp>
        <p:grpSp>
          <p:nvGrpSpPr>
            <p:cNvPr name="Group 74" id="74"/>
            <p:cNvGrpSpPr/>
            <p:nvPr/>
          </p:nvGrpSpPr>
          <p:grpSpPr>
            <a:xfrm rot="0">
              <a:off x="0" y="362308"/>
              <a:ext cx="7508330" cy="1679315"/>
              <a:chOff x="0" y="0"/>
              <a:chExt cx="1918290" cy="429045"/>
            </a:xfrm>
          </p:grpSpPr>
          <p:sp>
            <p:nvSpPr>
              <p:cNvPr name="Freeform 75" id="75"/>
              <p:cNvSpPr/>
              <p:nvPr/>
            </p:nvSpPr>
            <p:spPr>
              <a:xfrm flipH="false" flipV="false" rot="0">
                <a:off x="0" y="0"/>
                <a:ext cx="1918290" cy="429045"/>
              </a:xfrm>
              <a:custGeom>
                <a:avLst/>
                <a:gdLst/>
                <a:ahLst/>
                <a:cxnLst/>
                <a:rect r="r" b="b" t="t" l="l"/>
                <a:pathLst>
                  <a:path h="429045" w="1918290">
                    <a:moveTo>
                      <a:pt x="0" y="0"/>
                    </a:moveTo>
                    <a:lnTo>
                      <a:pt x="1918290" y="0"/>
                    </a:lnTo>
                    <a:lnTo>
                      <a:pt x="1918290" y="429045"/>
                    </a:lnTo>
                    <a:lnTo>
                      <a:pt x="0" y="429045"/>
                    </a:lnTo>
                    <a:close/>
                  </a:path>
                </a:pathLst>
              </a:custGeom>
              <a:solidFill>
                <a:srgbClr val="F9F4EF"/>
              </a:solidFill>
            </p:spPr>
          </p:sp>
          <p:sp>
            <p:nvSpPr>
              <p:cNvPr name="TextBox 76" id="76"/>
              <p:cNvSpPr txBox="true"/>
              <p:nvPr/>
            </p:nvSpPr>
            <p:spPr>
              <a:xfrm>
                <a:off x="0" y="-38100"/>
                <a:ext cx="1918290" cy="467145"/>
              </a:xfrm>
              <a:prstGeom prst="rect">
                <a:avLst/>
              </a:prstGeom>
            </p:spPr>
            <p:txBody>
              <a:bodyPr anchor="ctr" rtlCol="false" tIns="42255" lIns="42255" bIns="42255" rIns="42255"/>
              <a:lstStyle/>
              <a:p>
                <a:pPr algn="ctr">
                  <a:lnSpc>
                    <a:spcPts val="2799"/>
                  </a:lnSpc>
                </a:pPr>
              </a:p>
            </p:txBody>
          </p:sp>
        </p:grpSp>
        <p:grpSp>
          <p:nvGrpSpPr>
            <p:cNvPr name="Group 77" id="77"/>
            <p:cNvGrpSpPr/>
            <p:nvPr/>
          </p:nvGrpSpPr>
          <p:grpSpPr>
            <a:xfrm rot="0">
              <a:off x="1852578" y="54855"/>
              <a:ext cx="2061780" cy="2254866"/>
              <a:chOff x="0" y="0"/>
              <a:chExt cx="640111" cy="700058"/>
            </a:xfrm>
          </p:grpSpPr>
          <p:sp>
            <p:nvSpPr>
              <p:cNvPr name="Freeform 78" id="78"/>
              <p:cNvSpPr/>
              <p:nvPr/>
            </p:nvSpPr>
            <p:spPr>
              <a:xfrm flipH="false" flipV="false" rot="0">
                <a:off x="0" y="0"/>
                <a:ext cx="640111" cy="700058"/>
              </a:xfrm>
              <a:custGeom>
                <a:avLst/>
                <a:gdLst/>
                <a:ahLst/>
                <a:cxnLst/>
                <a:rect r="r" b="b" t="t" l="l"/>
                <a:pathLst>
                  <a:path h="700058" w="640111">
                    <a:moveTo>
                      <a:pt x="111688" y="0"/>
                    </a:moveTo>
                    <a:lnTo>
                      <a:pt x="528423" y="0"/>
                    </a:lnTo>
                    <a:cubicBezTo>
                      <a:pt x="590107" y="0"/>
                      <a:pt x="640111" y="50004"/>
                      <a:pt x="640111" y="111688"/>
                    </a:cubicBezTo>
                    <a:lnTo>
                      <a:pt x="640111" y="588370"/>
                    </a:lnTo>
                    <a:cubicBezTo>
                      <a:pt x="640111" y="617991"/>
                      <a:pt x="628344" y="646400"/>
                      <a:pt x="607399" y="667345"/>
                    </a:cubicBezTo>
                    <a:cubicBezTo>
                      <a:pt x="586453" y="688291"/>
                      <a:pt x="558045" y="700058"/>
                      <a:pt x="528423" y="700058"/>
                    </a:cubicBezTo>
                    <a:lnTo>
                      <a:pt x="111688" y="700058"/>
                    </a:lnTo>
                    <a:cubicBezTo>
                      <a:pt x="50004" y="700058"/>
                      <a:pt x="0" y="650053"/>
                      <a:pt x="0" y="588370"/>
                    </a:cubicBezTo>
                    <a:lnTo>
                      <a:pt x="0" y="111688"/>
                    </a:lnTo>
                    <a:cubicBezTo>
                      <a:pt x="0" y="50004"/>
                      <a:pt x="50004" y="0"/>
                      <a:pt x="111688" y="0"/>
                    </a:cubicBezTo>
                    <a:close/>
                  </a:path>
                </a:pathLst>
              </a:custGeom>
              <a:solidFill>
                <a:srgbClr val="BFD730"/>
              </a:solidFill>
            </p:spPr>
          </p:sp>
          <p:sp>
            <p:nvSpPr>
              <p:cNvPr name="TextBox 79" id="79"/>
              <p:cNvSpPr txBox="true"/>
              <p:nvPr/>
            </p:nvSpPr>
            <p:spPr>
              <a:xfrm>
                <a:off x="0" y="-38100"/>
                <a:ext cx="640111" cy="738158"/>
              </a:xfrm>
              <a:prstGeom prst="rect">
                <a:avLst/>
              </a:prstGeom>
            </p:spPr>
            <p:txBody>
              <a:bodyPr anchor="ctr" rtlCol="false" tIns="42255" lIns="42255" bIns="42255" rIns="42255"/>
              <a:lstStyle/>
              <a:p>
                <a:pPr algn="ctr">
                  <a:lnSpc>
                    <a:spcPts val="2799"/>
                  </a:lnSpc>
                </a:pPr>
              </a:p>
            </p:txBody>
          </p:sp>
        </p:grpSp>
      </p:grpSp>
      <p:sp>
        <p:nvSpPr>
          <p:cNvPr name="Freeform 80" id="80"/>
          <p:cNvSpPr/>
          <p:nvPr/>
        </p:nvSpPr>
        <p:spPr>
          <a:xfrm flipH="false" flipV="false" rot="0">
            <a:off x="8640374" y="7196009"/>
            <a:ext cx="1312526" cy="976191"/>
          </a:xfrm>
          <a:custGeom>
            <a:avLst/>
            <a:gdLst/>
            <a:ahLst/>
            <a:cxnLst/>
            <a:rect r="r" b="b" t="t" l="l"/>
            <a:pathLst>
              <a:path h="976191" w="1312526">
                <a:moveTo>
                  <a:pt x="0" y="0"/>
                </a:moveTo>
                <a:lnTo>
                  <a:pt x="1312526" y="0"/>
                </a:lnTo>
                <a:lnTo>
                  <a:pt x="1312526" y="976191"/>
                </a:lnTo>
                <a:lnTo>
                  <a:pt x="0" y="9761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1" id="81"/>
          <p:cNvSpPr/>
          <p:nvPr/>
        </p:nvSpPr>
        <p:spPr>
          <a:xfrm flipH="false" flipV="false" rot="0">
            <a:off x="7450394" y="5615409"/>
            <a:ext cx="1071776" cy="1073117"/>
          </a:xfrm>
          <a:custGeom>
            <a:avLst/>
            <a:gdLst/>
            <a:ahLst/>
            <a:cxnLst/>
            <a:rect r="r" b="b" t="t" l="l"/>
            <a:pathLst>
              <a:path h="1073117" w="1071776">
                <a:moveTo>
                  <a:pt x="0" y="0"/>
                </a:moveTo>
                <a:lnTo>
                  <a:pt x="1071776" y="0"/>
                </a:lnTo>
                <a:lnTo>
                  <a:pt x="1071776" y="1073117"/>
                </a:lnTo>
                <a:lnTo>
                  <a:pt x="0" y="10731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2" id="82"/>
          <p:cNvSpPr/>
          <p:nvPr/>
        </p:nvSpPr>
        <p:spPr>
          <a:xfrm flipH="false" flipV="false" rot="0">
            <a:off x="6087170" y="4165729"/>
            <a:ext cx="1115841" cy="956834"/>
          </a:xfrm>
          <a:custGeom>
            <a:avLst/>
            <a:gdLst/>
            <a:ahLst/>
            <a:cxnLst/>
            <a:rect r="r" b="b" t="t" l="l"/>
            <a:pathLst>
              <a:path h="956834" w="1115841">
                <a:moveTo>
                  <a:pt x="0" y="0"/>
                </a:moveTo>
                <a:lnTo>
                  <a:pt x="1115841" y="0"/>
                </a:lnTo>
                <a:lnTo>
                  <a:pt x="1115841" y="956833"/>
                </a:lnTo>
                <a:lnTo>
                  <a:pt x="0" y="9568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3" id="83"/>
          <p:cNvSpPr/>
          <p:nvPr/>
        </p:nvSpPr>
        <p:spPr>
          <a:xfrm flipH="false" flipV="false" rot="0">
            <a:off x="10102416" y="8983135"/>
            <a:ext cx="1158416" cy="564728"/>
          </a:xfrm>
          <a:custGeom>
            <a:avLst/>
            <a:gdLst/>
            <a:ahLst/>
            <a:cxnLst/>
            <a:rect r="r" b="b" t="t" l="l"/>
            <a:pathLst>
              <a:path h="564728" w="1158416">
                <a:moveTo>
                  <a:pt x="0" y="0"/>
                </a:moveTo>
                <a:lnTo>
                  <a:pt x="1158417" y="0"/>
                </a:lnTo>
                <a:lnTo>
                  <a:pt x="1158417" y="564728"/>
                </a:lnTo>
                <a:lnTo>
                  <a:pt x="0" y="56472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4" id="84"/>
          <p:cNvSpPr/>
          <p:nvPr/>
        </p:nvSpPr>
        <p:spPr>
          <a:xfrm flipH="true" flipV="false" rot="0">
            <a:off x="1028700" y="4002469"/>
            <a:ext cx="2575108" cy="2562232"/>
          </a:xfrm>
          <a:custGeom>
            <a:avLst/>
            <a:gdLst/>
            <a:ahLst/>
            <a:cxnLst/>
            <a:rect r="r" b="b" t="t" l="l"/>
            <a:pathLst>
              <a:path h="2562232" w="2575108">
                <a:moveTo>
                  <a:pt x="2575108" y="0"/>
                </a:moveTo>
                <a:lnTo>
                  <a:pt x="0" y="0"/>
                </a:lnTo>
                <a:lnTo>
                  <a:pt x="0" y="2562232"/>
                </a:lnTo>
                <a:lnTo>
                  <a:pt x="2575108" y="2562232"/>
                </a:lnTo>
                <a:lnTo>
                  <a:pt x="2575108" y="0"/>
                </a:lnTo>
                <a:close/>
              </a:path>
            </a:pathLst>
          </a:custGeom>
          <a:blipFill>
            <a:blip r:embed="rId15"/>
            <a:stretch>
              <a:fillRect l="0" t="0" r="0" b="0"/>
            </a:stretch>
          </a:blipFill>
        </p:spPr>
      </p:sp>
      <p:sp>
        <p:nvSpPr>
          <p:cNvPr name="TextBox 85" id="85"/>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PROBLEM STATEMENT</a:t>
            </a:r>
          </a:p>
        </p:txBody>
      </p:sp>
      <p:sp>
        <p:nvSpPr>
          <p:cNvPr name="TextBox 86" id="86"/>
          <p:cNvSpPr txBox="true"/>
          <p:nvPr/>
        </p:nvSpPr>
        <p:spPr>
          <a:xfrm rot="0">
            <a:off x="6178804" y="2641619"/>
            <a:ext cx="6596353" cy="935012"/>
          </a:xfrm>
          <a:prstGeom prst="rect">
            <a:avLst/>
          </a:prstGeom>
        </p:spPr>
        <p:txBody>
          <a:bodyPr anchor="t" rtlCol="false" tIns="0" lIns="0" bIns="0" rIns="0">
            <a:spAutoFit/>
          </a:bodyPr>
          <a:lstStyle/>
          <a:p>
            <a:pPr algn="l">
              <a:lnSpc>
                <a:spcPts val="3688"/>
              </a:lnSpc>
            </a:pPr>
            <a:r>
              <a:rPr lang="en-US" sz="2459" spc="103" b="true">
                <a:solidFill>
                  <a:srgbClr val="000000"/>
                </a:solidFill>
                <a:latin typeface="Poppins Bold"/>
                <a:ea typeface="Poppins Bold"/>
                <a:cs typeface="Poppins Bold"/>
                <a:sym typeface="Poppins Bold"/>
              </a:rPr>
              <a:t>One centralized location (ParcelHub),</a:t>
            </a:r>
            <a:r>
              <a:rPr lang="en-US" b="true" sz="2459" spc="103">
                <a:solidFill>
                  <a:srgbClr val="000000"/>
                </a:solidFill>
                <a:latin typeface="Poppins Bold"/>
                <a:ea typeface="Poppins Bold"/>
                <a:cs typeface="Poppins Bold"/>
                <a:sym typeface="Poppins Bold"/>
              </a:rPr>
              <a:t> far from most student residences</a:t>
            </a:r>
          </a:p>
        </p:txBody>
      </p:sp>
      <p:sp>
        <p:nvSpPr>
          <p:cNvPr name="TextBox 87" id="87"/>
          <p:cNvSpPr txBox="true"/>
          <p:nvPr/>
        </p:nvSpPr>
        <p:spPr>
          <a:xfrm rot="0">
            <a:off x="7633947" y="4362377"/>
            <a:ext cx="6596353" cy="468287"/>
          </a:xfrm>
          <a:prstGeom prst="rect">
            <a:avLst/>
          </a:prstGeom>
        </p:spPr>
        <p:txBody>
          <a:bodyPr anchor="t" rtlCol="false" tIns="0" lIns="0" bIns="0" rIns="0">
            <a:spAutoFit/>
          </a:bodyPr>
          <a:lstStyle/>
          <a:p>
            <a:pPr algn="l">
              <a:lnSpc>
                <a:spcPts val="3688"/>
              </a:lnSpc>
            </a:pPr>
            <a:r>
              <a:rPr lang="en-US" sz="2459" spc="103" b="true">
                <a:solidFill>
                  <a:srgbClr val="000000"/>
                </a:solidFill>
                <a:latin typeface="Poppins Bold"/>
                <a:ea typeface="Poppins Bold"/>
                <a:cs typeface="Poppins Bold"/>
                <a:sym typeface="Poppins Bold"/>
              </a:rPr>
              <a:t> Long queues during pe</a:t>
            </a:r>
            <a:r>
              <a:rPr lang="en-US" b="true" sz="2459" spc="103">
                <a:solidFill>
                  <a:srgbClr val="000000"/>
                </a:solidFill>
                <a:latin typeface="Poppins Bold"/>
                <a:ea typeface="Poppins Bold"/>
                <a:cs typeface="Poppins Bold"/>
                <a:sym typeface="Poppins Bold"/>
              </a:rPr>
              <a:t>ak hours</a:t>
            </a:r>
          </a:p>
        </p:txBody>
      </p:sp>
      <p:sp>
        <p:nvSpPr>
          <p:cNvPr name="TextBox 88" id="88"/>
          <p:cNvSpPr txBox="true"/>
          <p:nvPr/>
        </p:nvSpPr>
        <p:spPr>
          <a:xfrm rot="0">
            <a:off x="8963060" y="5690627"/>
            <a:ext cx="6596353" cy="935012"/>
          </a:xfrm>
          <a:prstGeom prst="rect">
            <a:avLst/>
          </a:prstGeom>
        </p:spPr>
        <p:txBody>
          <a:bodyPr anchor="t" rtlCol="false" tIns="0" lIns="0" bIns="0" rIns="0">
            <a:spAutoFit/>
          </a:bodyPr>
          <a:lstStyle/>
          <a:p>
            <a:pPr algn="l">
              <a:lnSpc>
                <a:spcPts val="3688"/>
              </a:lnSpc>
            </a:pPr>
            <a:r>
              <a:rPr lang="en-US" sz="2459" spc="103" b="true">
                <a:solidFill>
                  <a:srgbClr val="000000"/>
                </a:solidFill>
                <a:latin typeface="Poppins Bold"/>
                <a:ea typeface="Poppins Bold"/>
                <a:cs typeface="Poppins Bold"/>
                <a:sym typeface="Poppins Bold"/>
              </a:rPr>
              <a:t>Inconvenient</a:t>
            </a:r>
            <a:r>
              <a:rPr lang="en-US" b="true" sz="2459" spc="103">
                <a:solidFill>
                  <a:srgbClr val="000000"/>
                </a:solidFill>
                <a:latin typeface="Poppins Bold"/>
                <a:ea typeface="Poppins Bold"/>
                <a:cs typeface="Poppins Bold"/>
                <a:sym typeface="Poppins Bold"/>
              </a:rPr>
              <a:t> for students without transport</a:t>
            </a:r>
          </a:p>
        </p:txBody>
      </p:sp>
      <p:sp>
        <p:nvSpPr>
          <p:cNvPr name="TextBox 89" id="89"/>
          <p:cNvSpPr txBox="true"/>
          <p:nvPr/>
        </p:nvSpPr>
        <p:spPr>
          <a:xfrm rot="0">
            <a:off x="10309845" y="7237188"/>
            <a:ext cx="6596353" cy="935012"/>
          </a:xfrm>
          <a:prstGeom prst="rect">
            <a:avLst/>
          </a:prstGeom>
        </p:spPr>
        <p:txBody>
          <a:bodyPr anchor="t" rtlCol="false" tIns="0" lIns="0" bIns="0" rIns="0">
            <a:spAutoFit/>
          </a:bodyPr>
          <a:lstStyle/>
          <a:p>
            <a:pPr algn="l">
              <a:lnSpc>
                <a:spcPts val="3688"/>
              </a:lnSpc>
            </a:pPr>
            <a:r>
              <a:rPr lang="en-US" sz="2459" spc="103" b="true">
                <a:solidFill>
                  <a:srgbClr val="000000"/>
                </a:solidFill>
                <a:latin typeface="Poppins Bold"/>
                <a:ea typeface="Poppins Bold"/>
                <a:cs typeface="Poppins Bold"/>
                <a:sym typeface="Poppins Bold"/>
              </a:rPr>
              <a:t>Limited parking space</a:t>
            </a:r>
            <a:r>
              <a:rPr lang="en-US" b="true" sz="2459" spc="103">
                <a:solidFill>
                  <a:srgbClr val="000000"/>
                </a:solidFill>
                <a:latin typeface="Poppins Bold"/>
                <a:ea typeface="Poppins Bold"/>
                <a:cs typeface="Poppins Bold"/>
                <a:sym typeface="Poppins Bold"/>
              </a:rPr>
              <a:t> for those who drive</a:t>
            </a:r>
          </a:p>
        </p:txBody>
      </p:sp>
      <p:sp>
        <p:nvSpPr>
          <p:cNvPr name="TextBox 90" id="90"/>
          <p:cNvSpPr txBox="true"/>
          <p:nvPr/>
        </p:nvSpPr>
        <p:spPr>
          <a:xfrm rot="0">
            <a:off x="11691647" y="8745010"/>
            <a:ext cx="6596353" cy="935012"/>
          </a:xfrm>
          <a:prstGeom prst="rect">
            <a:avLst/>
          </a:prstGeom>
        </p:spPr>
        <p:txBody>
          <a:bodyPr anchor="t" rtlCol="false" tIns="0" lIns="0" bIns="0" rIns="0">
            <a:spAutoFit/>
          </a:bodyPr>
          <a:lstStyle/>
          <a:p>
            <a:pPr algn="l">
              <a:lnSpc>
                <a:spcPts val="3688"/>
              </a:lnSpc>
            </a:pPr>
            <a:r>
              <a:rPr lang="en-US" sz="2459" spc="103" b="true">
                <a:solidFill>
                  <a:srgbClr val="000000"/>
                </a:solidFill>
                <a:latin typeface="Poppins Bold"/>
                <a:ea typeface="Poppins Bold"/>
                <a:cs typeface="Poppins Bold"/>
                <a:sym typeface="Poppins Bold"/>
              </a:rPr>
              <a:t>Students must pay additional service</a:t>
            </a:r>
            <a:r>
              <a:rPr lang="en-US" b="true" sz="2459" spc="103">
                <a:solidFill>
                  <a:srgbClr val="000000"/>
                </a:solidFill>
                <a:latin typeface="Poppins Bold"/>
                <a:ea typeface="Poppins Bold"/>
                <a:cs typeface="Poppins Bold"/>
                <a:sym typeface="Poppins Bold"/>
              </a:rPr>
              <a:t> fee to collect parcels</a:t>
            </a:r>
          </a:p>
        </p:txBody>
      </p:sp>
      <p:sp>
        <p:nvSpPr>
          <p:cNvPr name="TextBox 91" id="91"/>
          <p:cNvSpPr txBox="true"/>
          <p:nvPr/>
        </p:nvSpPr>
        <p:spPr>
          <a:xfrm rot="0">
            <a:off x="342431" y="6505051"/>
            <a:ext cx="5127942" cy="3497581"/>
          </a:xfrm>
          <a:prstGeom prst="rect">
            <a:avLst/>
          </a:prstGeom>
        </p:spPr>
        <p:txBody>
          <a:bodyPr anchor="t" rtlCol="false" tIns="0" lIns="0" bIns="0" rIns="0">
            <a:spAutoFit/>
          </a:bodyPr>
          <a:lstStyle/>
          <a:p>
            <a:pPr algn="ctr">
              <a:lnSpc>
                <a:spcPts val="4619"/>
              </a:lnSpc>
              <a:spcBef>
                <a:spcPct val="0"/>
              </a:spcBef>
            </a:pPr>
            <a:r>
              <a:rPr lang="en-US" sz="3299">
                <a:solidFill>
                  <a:srgbClr val="000000"/>
                </a:solidFill>
                <a:latin typeface="Poppins"/>
                <a:ea typeface="Poppins"/>
                <a:cs typeface="Poppins"/>
                <a:sym typeface="Poppins"/>
              </a:rPr>
              <a:t>W</a:t>
            </a:r>
            <a:r>
              <a:rPr lang="en-US" sz="3299">
                <a:solidFill>
                  <a:srgbClr val="000000"/>
                </a:solidFill>
                <a:latin typeface="Poppins"/>
                <a:ea typeface="Poppins"/>
                <a:cs typeface="Poppins"/>
                <a:sym typeface="Poppins"/>
              </a:rPr>
              <a:t>hile the ParcelHub aims to simplify parcel collection, it still has notable flaws that impact student convenience.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TextBox 9" id="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OBJECTIVES</a:t>
            </a:r>
          </a:p>
        </p:txBody>
      </p:sp>
      <p:sp>
        <p:nvSpPr>
          <p:cNvPr name="Freeform 10" id="10"/>
          <p:cNvSpPr/>
          <p:nvPr/>
        </p:nvSpPr>
        <p:spPr>
          <a:xfrm flipH="false" flipV="false" rot="0">
            <a:off x="1576383" y="4183825"/>
            <a:ext cx="14969490" cy="3892067"/>
          </a:xfrm>
          <a:custGeom>
            <a:avLst/>
            <a:gdLst/>
            <a:ahLst/>
            <a:cxnLst/>
            <a:rect r="r" b="b" t="t" l="l"/>
            <a:pathLst>
              <a:path h="3892067" w="14969490">
                <a:moveTo>
                  <a:pt x="0" y="0"/>
                </a:moveTo>
                <a:lnTo>
                  <a:pt x="14969490" y="0"/>
                </a:lnTo>
                <a:lnTo>
                  <a:pt x="14969490" y="3892067"/>
                </a:lnTo>
                <a:lnTo>
                  <a:pt x="0" y="38920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360279" y="7850256"/>
            <a:ext cx="4309785" cy="2202487"/>
          </a:xfrm>
          <a:prstGeom prst="rect">
            <a:avLst/>
          </a:prstGeom>
        </p:spPr>
        <p:txBody>
          <a:bodyPr anchor="t" rtlCol="false" tIns="0" lIns="0" bIns="0" rIns="0">
            <a:spAutoFit/>
          </a:bodyPr>
          <a:lstStyle/>
          <a:p>
            <a:pPr algn="ctr" marL="0" indent="0" lvl="0">
              <a:lnSpc>
                <a:spcPts val="3486"/>
              </a:lnSpc>
            </a:pPr>
            <a:r>
              <a:rPr lang="en-US" sz="2544">
                <a:solidFill>
                  <a:srgbClr val="000000"/>
                </a:solidFill>
                <a:latin typeface="Poppins"/>
                <a:ea typeface="Poppins"/>
                <a:cs typeface="Poppins"/>
                <a:sym typeface="Poppins"/>
              </a:rPr>
              <a:t>T</a:t>
            </a:r>
            <a:r>
              <a:rPr lang="en-US" sz="2544" strike="noStrike" u="none">
                <a:solidFill>
                  <a:srgbClr val="000000"/>
                </a:solidFill>
                <a:latin typeface="Poppins"/>
                <a:ea typeface="Poppins"/>
                <a:cs typeface="Poppins"/>
                <a:sym typeface="Poppins"/>
              </a:rPr>
              <a:t>o design and develop an IoT-based smart locker system for student villages to store small parcels securely</a:t>
            </a:r>
          </a:p>
        </p:txBody>
      </p:sp>
      <p:sp>
        <p:nvSpPr>
          <p:cNvPr name="TextBox 12" id="12"/>
          <p:cNvSpPr txBox="true"/>
          <p:nvPr/>
        </p:nvSpPr>
        <p:spPr>
          <a:xfrm rot="0">
            <a:off x="2067135" y="5560423"/>
            <a:ext cx="2896074" cy="1182944"/>
          </a:xfrm>
          <a:prstGeom prst="rect">
            <a:avLst/>
          </a:prstGeom>
        </p:spPr>
        <p:txBody>
          <a:bodyPr anchor="t" rtlCol="false" tIns="0" lIns="0" bIns="0" rIns="0">
            <a:spAutoFit/>
          </a:bodyPr>
          <a:lstStyle/>
          <a:p>
            <a:pPr algn="ctr" marL="0" indent="0" lvl="1">
              <a:lnSpc>
                <a:spcPts val="8780"/>
              </a:lnSpc>
            </a:pPr>
            <a:r>
              <a:rPr lang="en-US" b="true" sz="7378">
                <a:solidFill>
                  <a:srgbClr val="000000"/>
                </a:solidFill>
                <a:latin typeface="Poppins Bold"/>
                <a:ea typeface="Poppins Bold"/>
                <a:cs typeface="Poppins Bold"/>
                <a:sym typeface="Poppins Bold"/>
              </a:rPr>
              <a:t>01</a:t>
            </a:r>
          </a:p>
        </p:txBody>
      </p:sp>
      <p:sp>
        <p:nvSpPr>
          <p:cNvPr name="TextBox 13" id="13"/>
          <p:cNvSpPr txBox="true"/>
          <p:nvPr/>
        </p:nvSpPr>
        <p:spPr>
          <a:xfrm rot="0">
            <a:off x="5768490" y="5560423"/>
            <a:ext cx="2896074" cy="1182944"/>
          </a:xfrm>
          <a:prstGeom prst="rect">
            <a:avLst/>
          </a:prstGeom>
        </p:spPr>
        <p:txBody>
          <a:bodyPr anchor="t" rtlCol="false" tIns="0" lIns="0" bIns="0" rIns="0">
            <a:spAutoFit/>
          </a:bodyPr>
          <a:lstStyle/>
          <a:p>
            <a:pPr algn="ctr" marL="0" indent="0" lvl="1">
              <a:lnSpc>
                <a:spcPts val="8780"/>
              </a:lnSpc>
            </a:pPr>
            <a:r>
              <a:rPr lang="en-US" b="true" sz="7378">
                <a:solidFill>
                  <a:srgbClr val="000000"/>
                </a:solidFill>
                <a:latin typeface="Poppins Bold"/>
                <a:ea typeface="Poppins Bold"/>
                <a:cs typeface="Poppins Bold"/>
                <a:sym typeface="Poppins Bold"/>
              </a:rPr>
              <a:t>02</a:t>
            </a:r>
          </a:p>
        </p:txBody>
      </p:sp>
      <p:sp>
        <p:nvSpPr>
          <p:cNvPr name="TextBox 14" id="14"/>
          <p:cNvSpPr txBox="true"/>
          <p:nvPr/>
        </p:nvSpPr>
        <p:spPr>
          <a:xfrm rot="0">
            <a:off x="9472775" y="5560423"/>
            <a:ext cx="2896074" cy="1182944"/>
          </a:xfrm>
          <a:prstGeom prst="rect">
            <a:avLst/>
          </a:prstGeom>
        </p:spPr>
        <p:txBody>
          <a:bodyPr anchor="t" rtlCol="false" tIns="0" lIns="0" bIns="0" rIns="0">
            <a:spAutoFit/>
          </a:bodyPr>
          <a:lstStyle/>
          <a:p>
            <a:pPr algn="ctr" marL="0" indent="0" lvl="1">
              <a:lnSpc>
                <a:spcPts val="8780"/>
              </a:lnSpc>
            </a:pPr>
            <a:r>
              <a:rPr lang="en-US" b="true" sz="7378">
                <a:solidFill>
                  <a:srgbClr val="000000"/>
                </a:solidFill>
                <a:latin typeface="Poppins Bold"/>
                <a:ea typeface="Poppins Bold"/>
                <a:cs typeface="Poppins Bold"/>
                <a:sym typeface="Poppins Bold"/>
              </a:rPr>
              <a:t>03</a:t>
            </a:r>
          </a:p>
        </p:txBody>
      </p:sp>
      <p:sp>
        <p:nvSpPr>
          <p:cNvPr name="TextBox 15" id="15"/>
          <p:cNvSpPr txBox="true"/>
          <p:nvPr/>
        </p:nvSpPr>
        <p:spPr>
          <a:xfrm rot="0">
            <a:off x="13127718" y="5560423"/>
            <a:ext cx="2896074" cy="1182944"/>
          </a:xfrm>
          <a:prstGeom prst="rect">
            <a:avLst/>
          </a:prstGeom>
        </p:spPr>
        <p:txBody>
          <a:bodyPr anchor="t" rtlCol="false" tIns="0" lIns="0" bIns="0" rIns="0">
            <a:spAutoFit/>
          </a:bodyPr>
          <a:lstStyle/>
          <a:p>
            <a:pPr algn="ctr" marL="0" indent="0" lvl="1">
              <a:lnSpc>
                <a:spcPts val="8780"/>
              </a:lnSpc>
            </a:pPr>
            <a:r>
              <a:rPr lang="en-US" b="true" sz="7378">
                <a:solidFill>
                  <a:srgbClr val="000000"/>
                </a:solidFill>
                <a:latin typeface="Poppins Bold"/>
                <a:ea typeface="Poppins Bold"/>
                <a:cs typeface="Poppins Bold"/>
                <a:sym typeface="Poppins Bold"/>
              </a:rPr>
              <a:t>04</a:t>
            </a:r>
          </a:p>
        </p:txBody>
      </p:sp>
      <p:sp>
        <p:nvSpPr>
          <p:cNvPr name="TextBox 16" id="16"/>
          <p:cNvSpPr txBox="true"/>
          <p:nvPr/>
        </p:nvSpPr>
        <p:spPr>
          <a:xfrm rot="0">
            <a:off x="4963209" y="2254115"/>
            <a:ext cx="4309785" cy="2202487"/>
          </a:xfrm>
          <a:prstGeom prst="rect">
            <a:avLst/>
          </a:prstGeom>
        </p:spPr>
        <p:txBody>
          <a:bodyPr anchor="t" rtlCol="false" tIns="0" lIns="0" bIns="0" rIns="0">
            <a:spAutoFit/>
          </a:bodyPr>
          <a:lstStyle/>
          <a:p>
            <a:pPr algn="ctr" marL="0" indent="0" lvl="0">
              <a:lnSpc>
                <a:spcPts val="3486"/>
              </a:lnSpc>
            </a:pPr>
            <a:r>
              <a:rPr lang="en-US" sz="2544">
                <a:solidFill>
                  <a:srgbClr val="000000"/>
                </a:solidFill>
                <a:latin typeface="Poppins"/>
                <a:ea typeface="Poppins"/>
                <a:cs typeface="Poppins"/>
                <a:sym typeface="Poppins"/>
              </a:rPr>
              <a:t>T</a:t>
            </a:r>
            <a:r>
              <a:rPr lang="en-US" sz="2544" strike="noStrike" u="none">
                <a:solidFill>
                  <a:srgbClr val="000000"/>
                </a:solidFill>
                <a:latin typeface="Poppins"/>
                <a:ea typeface="Poppins"/>
                <a:cs typeface="Poppins"/>
                <a:sym typeface="Poppins"/>
              </a:rPr>
              <a:t>o build a mobile application for both students and couriers to manage locker access and track deliveries.</a:t>
            </a:r>
          </a:p>
        </p:txBody>
      </p:sp>
      <p:sp>
        <p:nvSpPr>
          <p:cNvPr name="TextBox 17" id="17"/>
          <p:cNvSpPr txBox="true"/>
          <p:nvPr/>
        </p:nvSpPr>
        <p:spPr>
          <a:xfrm rot="0">
            <a:off x="8664564" y="7631181"/>
            <a:ext cx="4742980" cy="2640637"/>
          </a:xfrm>
          <a:prstGeom prst="rect">
            <a:avLst/>
          </a:prstGeom>
        </p:spPr>
        <p:txBody>
          <a:bodyPr anchor="t" rtlCol="false" tIns="0" lIns="0" bIns="0" rIns="0">
            <a:spAutoFit/>
          </a:bodyPr>
          <a:lstStyle/>
          <a:p>
            <a:pPr algn="ctr" marL="0" indent="0" lvl="0">
              <a:lnSpc>
                <a:spcPts val="3486"/>
              </a:lnSpc>
            </a:pPr>
            <a:r>
              <a:rPr lang="en-US" sz="2544">
                <a:solidFill>
                  <a:srgbClr val="000000"/>
                </a:solidFill>
                <a:latin typeface="Poppins"/>
                <a:ea typeface="Poppins"/>
                <a:cs typeface="Poppins"/>
                <a:sym typeface="Poppins"/>
              </a:rPr>
              <a:t>T</a:t>
            </a:r>
            <a:r>
              <a:rPr lang="en-US" sz="2544" strike="noStrike" u="none">
                <a:solidFill>
                  <a:srgbClr val="000000"/>
                </a:solidFill>
                <a:latin typeface="Poppins"/>
                <a:ea typeface="Poppins"/>
                <a:cs typeface="Poppins"/>
                <a:sym typeface="Poppins"/>
              </a:rPr>
              <a:t>o implement a random password lock system and barcode scanning for secure identification of parcel senders (couriers) and receivers (students). </a:t>
            </a:r>
          </a:p>
        </p:txBody>
      </p:sp>
      <p:sp>
        <p:nvSpPr>
          <p:cNvPr name="TextBox 18" id="18"/>
          <p:cNvSpPr txBox="true"/>
          <p:nvPr/>
        </p:nvSpPr>
        <p:spPr>
          <a:xfrm rot="0">
            <a:off x="12368849" y="2035040"/>
            <a:ext cx="4309785" cy="2640637"/>
          </a:xfrm>
          <a:prstGeom prst="rect">
            <a:avLst/>
          </a:prstGeom>
        </p:spPr>
        <p:txBody>
          <a:bodyPr anchor="t" rtlCol="false" tIns="0" lIns="0" bIns="0" rIns="0">
            <a:spAutoFit/>
          </a:bodyPr>
          <a:lstStyle/>
          <a:p>
            <a:pPr algn="ctr" marL="0" indent="0" lvl="0">
              <a:lnSpc>
                <a:spcPts val="3486"/>
              </a:lnSpc>
            </a:pPr>
            <a:r>
              <a:rPr lang="en-US" sz="2544">
                <a:solidFill>
                  <a:srgbClr val="000000"/>
                </a:solidFill>
                <a:latin typeface="Poppins"/>
                <a:ea typeface="Poppins"/>
                <a:cs typeface="Poppins"/>
                <a:sym typeface="Poppins"/>
              </a:rPr>
              <a:t>T</a:t>
            </a:r>
            <a:r>
              <a:rPr lang="en-US" sz="2544" strike="noStrike" u="none">
                <a:solidFill>
                  <a:srgbClr val="000000"/>
                </a:solidFill>
                <a:latin typeface="Poppins"/>
                <a:ea typeface="Poppins"/>
                <a:cs typeface="Poppins"/>
                <a:sym typeface="Poppins"/>
              </a:rPr>
              <a:t>o evaluate the usability and effectiveness of the Easy Parcel system through user testing and feedback from students and couriers.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433509" y="5843142"/>
            <a:ext cx="4865628" cy="4231823"/>
            <a:chOff x="0" y="0"/>
            <a:chExt cx="1281482" cy="1114554"/>
          </a:xfrm>
        </p:grpSpPr>
        <p:sp>
          <p:nvSpPr>
            <p:cNvPr name="Freeform 9" id="9"/>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10" id="10"/>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11" id="11"/>
          <p:cNvGrpSpPr/>
          <p:nvPr/>
        </p:nvGrpSpPr>
        <p:grpSpPr>
          <a:xfrm rot="0">
            <a:off x="263304" y="2316976"/>
            <a:ext cx="5236301" cy="4853815"/>
            <a:chOff x="0" y="0"/>
            <a:chExt cx="1227092" cy="1137459"/>
          </a:xfrm>
        </p:grpSpPr>
        <p:sp>
          <p:nvSpPr>
            <p:cNvPr name="Freeform 12" id="12"/>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FFC038"/>
            </a:solidFill>
          </p:spPr>
        </p:sp>
        <p:sp>
          <p:nvSpPr>
            <p:cNvPr name="TextBox 13" id="13"/>
            <p:cNvSpPr txBox="true"/>
            <p:nvPr/>
          </p:nvSpPr>
          <p:spPr>
            <a:xfrm>
              <a:off x="0" y="-57150"/>
              <a:ext cx="1227092" cy="1194609"/>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15" id="15"/>
          <p:cNvGrpSpPr/>
          <p:nvPr/>
        </p:nvGrpSpPr>
        <p:grpSpPr>
          <a:xfrm rot="0">
            <a:off x="6711186" y="5843142"/>
            <a:ext cx="4865628" cy="4231823"/>
            <a:chOff x="0" y="0"/>
            <a:chExt cx="1281482" cy="1114554"/>
          </a:xfrm>
        </p:grpSpPr>
        <p:sp>
          <p:nvSpPr>
            <p:cNvPr name="Freeform 16" id="16"/>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17" id="17"/>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18" id="18"/>
          <p:cNvGrpSpPr/>
          <p:nvPr/>
        </p:nvGrpSpPr>
        <p:grpSpPr>
          <a:xfrm rot="0">
            <a:off x="6525850" y="2316976"/>
            <a:ext cx="5236301" cy="4853815"/>
            <a:chOff x="0" y="0"/>
            <a:chExt cx="1227092" cy="1137459"/>
          </a:xfrm>
        </p:grpSpPr>
        <p:sp>
          <p:nvSpPr>
            <p:cNvPr name="Freeform 19" id="19"/>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20419A"/>
            </a:solidFill>
          </p:spPr>
        </p:sp>
        <p:sp>
          <p:nvSpPr>
            <p:cNvPr name="TextBox 20" id="20"/>
            <p:cNvSpPr txBox="true"/>
            <p:nvPr/>
          </p:nvSpPr>
          <p:spPr>
            <a:xfrm>
              <a:off x="0" y="-57150"/>
              <a:ext cx="1227092" cy="1194609"/>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988863" y="5843142"/>
            <a:ext cx="4865628" cy="4231823"/>
            <a:chOff x="0" y="0"/>
            <a:chExt cx="1281482" cy="1114554"/>
          </a:xfrm>
        </p:grpSpPr>
        <p:sp>
          <p:nvSpPr>
            <p:cNvPr name="Freeform 22" id="22"/>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23" id="23"/>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24" id="24"/>
          <p:cNvGrpSpPr/>
          <p:nvPr/>
        </p:nvGrpSpPr>
        <p:grpSpPr>
          <a:xfrm rot="0">
            <a:off x="12788395" y="2316976"/>
            <a:ext cx="5236301" cy="4853815"/>
            <a:chOff x="0" y="0"/>
            <a:chExt cx="1227092" cy="1137459"/>
          </a:xfrm>
        </p:grpSpPr>
        <p:sp>
          <p:nvSpPr>
            <p:cNvPr name="Freeform 25" id="25"/>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00A19C"/>
            </a:solidFill>
          </p:spPr>
        </p:sp>
        <p:sp>
          <p:nvSpPr>
            <p:cNvPr name="TextBox 26" id="26"/>
            <p:cNvSpPr txBox="true"/>
            <p:nvPr/>
          </p:nvSpPr>
          <p:spPr>
            <a:xfrm>
              <a:off x="0" y="-57150"/>
              <a:ext cx="1227092" cy="1194609"/>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660800" y="7294616"/>
            <a:ext cx="4411047" cy="2544173"/>
            <a:chOff x="0" y="0"/>
            <a:chExt cx="812800" cy="468801"/>
          </a:xfrm>
        </p:grpSpPr>
        <p:sp>
          <p:nvSpPr>
            <p:cNvPr name="Freeform 28" id="28"/>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4"/>
              <a:stretch>
                <a:fillRect l="-1253" t="0" r="-1253" b="0"/>
              </a:stretch>
            </a:blipFill>
          </p:spPr>
        </p:sp>
      </p:grpSp>
      <p:grpSp>
        <p:nvGrpSpPr>
          <p:cNvPr name="Group 29" id="29"/>
          <p:cNvGrpSpPr/>
          <p:nvPr/>
        </p:nvGrpSpPr>
        <p:grpSpPr>
          <a:xfrm rot="0">
            <a:off x="6938477" y="7294616"/>
            <a:ext cx="4411047" cy="2544173"/>
            <a:chOff x="0" y="0"/>
            <a:chExt cx="812800" cy="468801"/>
          </a:xfrm>
        </p:grpSpPr>
        <p:sp>
          <p:nvSpPr>
            <p:cNvPr name="Freeform 30" id="30"/>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5"/>
              <a:stretch>
                <a:fillRect l="0" t="-604" r="0" b="-604"/>
              </a:stretch>
            </a:blipFill>
          </p:spPr>
        </p:sp>
      </p:grpSp>
      <p:grpSp>
        <p:nvGrpSpPr>
          <p:cNvPr name="Group 31" id="31"/>
          <p:cNvGrpSpPr/>
          <p:nvPr/>
        </p:nvGrpSpPr>
        <p:grpSpPr>
          <a:xfrm rot="0">
            <a:off x="13216154" y="7294616"/>
            <a:ext cx="4411047" cy="2544173"/>
            <a:chOff x="0" y="0"/>
            <a:chExt cx="812800" cy="468801"/>
          </a:xfrm>
        </p:grpSpPr>
        <p:sp>
          <p:nvSpPr>
            <p:cNvPr name="Freeform 32" id="32"/>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6"/>
              <a:stretch>
                <a:fillRect l="0" t="-6486" r="0" b="-23547"/>
              </a:stretch>
            </a:blipFill>
          </p:spPr>
        </p:sp>
      </p:grpSp>
      <p:sp>
        <p:nvSpPr>
          <p:cNvPr name="TextBox 33" id="33"/>
          <p:cNvSpPr txBox="true"/>
          <p:nvPr/>
        </p:nvSpPr>
        <p:spPr>
          <a:xfrm rot="0">
            <a:off x="436883" y="2550954"/>
            <a:ext cx="4889143" cy="44725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Design and develop a smart locker prototype using microcontrollers, sensors, and electronic locks. </a:t>
            </a:r>
          </a:p>
          <a:p>
            <a:pPr algn="l" marL="602706" indent="-301353" lvl="1">
              <a:lnSpc>
                <a:spcPts val="3908"/>
              </a:lnSpc>
              <a:buFont typeface="Arial"/>
              <a:buChar char="•"/>
            </a:pPr>
            <a:r>
              <a:rPr lang="en-US" b="true" sz="2791">
                <a:solidFill>
                  <a:srgbClr val="FFFFFF"/>
                </a:solidFill>
                <a:latin typeface="Poppins Bold"/>
                <a:ea typeface="Poppins Bold"/>
                <a:cs typeface="Poppins Bold"/>
                <a:sym typeface="Poppins Bold"/>
              </a:rPr>
              <a:t>Tinkercad</a:t>
            </a:r>
            <a:r>
              <a:rPr lang="en-US" sz="2791">
                <a:solidFill>
                  <a:srgbClr val="FFFFFF"/>
                </a:solidFill>
                <a:latin typeface="Poppins"/>
                <a:ea typeface="Poppins"/>
                <a:cs typeface="Poppins"/>
                <a:sym typeface="Poppins"/>
              </a:rPr>
              <a:t> will be used to simulate the circuit design before building the hardware.</a:t>
            </a:r>
          </a:p>
        </p:txBody>
      </p:sp>
      <p:sp>
        <p:nvSpPr>
          <p:cNvPr name="TextBox 34" id="34"/>
          <p:cNvSpPr txBox="true"/>
          <p:nvPr/>
        </p:nvSpPr>
        <p:spPr>
          <a:xfrm rot="0">
            <a:off x="6699429" y="2550954"/>
            <a:ext cx="4889143" cy="39772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Develop a mobile app using </a:t>
            </a:r>
            <a:r>
              <a:rPr lang="en-US" b="true" sz="2791">
                <a:solidFill>
                  <a:srgbClr val="FFFFFF"/>
                </a:solidFill>
                <a:latin typeface="Poppins Bold"/>
                <a:ea typeface="Poppins Bold"/>
                <a:cs typeface="Poppins Bold"/>
                <a:sym typeface="Poppins Bold"/>
              </a:rPr>
              <a:t>Flutter</a:t>
            </a:r>
            <a:r>
              <a:rPr lang="en-US" sz="2791">
                <a:solidFill>
                  <a:srgbClr val="FFFFFF"/>
                </a:solidFill>
                <a:latin typeface="Poppins"/>
                <a:ea typeface="Poppins"/>
                <a:cs typeface="Poppins"/>
                <a:sym typeface="Poppins"/>
              </a:rPr>
              <a:t> for students and couriers to access lockers and track parcels.</a:t>
            </a:r>
          </a:p>
          <a:p>
            <a:pPr algn="l" marL="602706" indent="-301353" lvl="1">
              <a:lnSpc>
                <a:spcPts val="3908"/>
              </a:lnSpc>
              <a:buFont typeface="Arial"/>
              <a:buChar char="•"/>
            </a:pPr>
            <a:r>
              <a:rPr lang="en-US" sz="2791">
                <a:solidFill>
                  <a:srgbClr val="FFFFFF"/>
                </a:solidFill>
                <a:latin typeface="Poppins"/>
                <a:ea typeface="Poppins"/>
                <a:cs typeface="Poppins"/>
                <a:sym typeface="Poppins"/>
              </a:rPr>
              <a:t>Data will be managed using </a:t>
            </a:r>
            <a:r>
              <a:rPr lang="en-US" b="true" sz="2791">
                <a:solidFill>
                  <a:srgbClr val="FFFFFF"/>
                </a:solidFill>
                <a:latin typeface="Poppins Bold"/>
                <a:ea typeface="Poppins Bold"/>
                <a:cs typeface="Poppins Bold"/>
                <a:sym typeface="Poppins Bold"/>
              </a:rPr>
              <a:t>Firebase Firestore</a:t>
            </a:r>
            <a:r>
              <a:rPr lang="en-US" sz="2791">
                <a:solidFill>
                  <a:srgbClr val="FFFFFF"/>
                </a:solidFill>
                <a:latin typeface="Poppins"/>
                <a:ea typeface="Poppins"/>
                <a:cs typeface="Poppins"/>
                <a:sym typeface="Poppins"/>
              </a:rPr>
              <a:t>.</a:t>
            </a:r>
          </a:p>
        </p:txBody>
      </p:sp>
      <p:sp>
        <p:nvSpPr>
          <p:cNvPr name="TextBox 35" id="35"/>
          <p:cNvSpPr txBox="true"/>
          <p:nvPr/>
        </p:nvSpPr>
        <p:spPr>
          <a:xfrm rot="0">
            <a:off x="12790850" y="2550954"/>
            <a:ext cx="4889143" cy="44725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Implement secu</a:t>
            </a:r>
            <a:r>
              <a:rPr lang="en-US" sz="2791">
                <a:solidFill>
                  <a:srgbClr val="FFFFFF"/>
                </a:solidFill>
                <a:latin typeface="Poppins"/>
                <a:ea typeface="Poppins"/>
                <a:cs typeface="Poppins"/>
                <a:sym typeface="Poppins"/>
              </a:rPr>
              <a:t>re</a:t>
            </a:r>
            <a:r>
              <a:rPr lang="en-US" sz="2791">
                <a:solidFill>
                  <a:srgbClr val="FFFFFF"/>
                </a:solidFill>
                <a:latin typeface="Poppins"/>
                <a:ea typeface="Poppins"/>
                <a:cs typeface="Poppins"/>
                <a:sym typeface="Poppins"/>
              </a:rPr>
              <a:t> OTP-ba</a:t>
            </a:r>
            <a:r>
              <a:rPr lang="en-US" sz="2791">
                <a:solidFill>
                  <a:srgbClr val="FFFFFF"/>
                </a:solidFill>
                <a:latin typeface="Poppins"/>
                <a:ea typeface="Poppins"/>
                <a:cs typeface="Poppins"/>
                <a:sym typeface="Poppins"/>
              </a:rPr>
              <a:t>sed </a:t>
            </a:r>
            <a:r>
              <a:rPr lang="en-US" sz="2791">
                <a:solidFill>
                  <a:srgbClr val="FFFFFF"/>
                </a:solidFill>
                <a:latin typeface="Poppins"/>
                <a:ea typeface="Poppins"/>
                <a:cs typeface="Poppins"/>
                <a:sym typeface="Poppins"/>
              </a:rPr>
              <a:t>a</a:t>
            </a:r>
            <a:r>
              <a:rPr lang="en-US" sz="2791">
                <a:solidFill>
                  <a:srgbClr val="FFFFFF"/>
                </a:solidFill>
                <a:latin typeface="Poppins"/>
                <a:ea typeface="Poppins"/>
                <a:cs typeface="Poppins"/>
                <a:sym typeface="Poppins"/>
              </a:rPr>
              <a:t>cc</a:t>
            </a:r>
            <a:r>
              <a:rPr lang="en-US" sz="2791">
                <a:solidFill>
                  <a:srgbClr val="FFFFFF"/>
                </a:solidFill>
                <a:latin typeface="Poppins"/>
                <a:ea typeface="Poppins"/>
                <a:cs typeface="Poppins"/>
                <a:sym typeface="Poppins"/>
              </a:rPr>
              <a:t>ess using Supabase Authenticat</a:t>
            </a:r>
            <a:r>
              <a:rPr lang="en-US" sz="2791">
                <a:solidFill>
                  <a:srgbClr val="FFFFFF"/>
                </a:solidFill>
                <a:latin typeface="Poppins"/>
                <a:ea typeface="Poppins"/>
                <a:cs typeface="Poppins"/>
                <a:sym typeface="Poppins"/>
              </a:rPr>
              <a:t>i</a:t>
            </a:r>
            <a:r>
              <a:rPr lang="en-US" sz="2791">
                <a:solidFill>
                  <a:srgbClr val="FFFFFF"/>
                </a:solidFill>
                <a:latin typeface="Poppins"/>
                <a:ea typeface="Poppins"/>
                <a:cs typeface="Poppins"/>
                <a:sym typeface="Poppins"/>
              </a:rPr>
              <a:t>on.</a:t>
            </a:r>
          </a:p>
          <a:p>
            <a:pPr algn="l" marL="602706" indent="-301353" lvl="1">
              <a:lnSpc>
                <a:spcPts val="3908"/>
              </a:lnSpc>
              <a:buFont typeface="Arial"/>
              <a:buChar char="•"/>
            </a:pPr>
            <a:r>
              <a:rPr lang="en-US" sz="2791">
                <a:solidFill>
                  <a:srgbClr val="FFFFFF"/>
                </a:solidFill>
                <a:latin typeface="Poppins"/>
                <a:ea typeface="Poppins"/>
                <a:cs typeface="Poppins"/>
                <a:sym typeface="Poppins"/>
              </a:rPr>
              <a:t>Manage real-time parcel records and barcode data using the Supabase (PostgreSQL) database.</a:t>
            </a:r>
          </a:p>
        </p:txBody>
      </p:sp>
      <p:sp>
        <p:nvSpPr>
          <p:cNvPr name="TextBox 36" id="36"/>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SCOPE OF STUDY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734441" y="3780165"/>
            <a:ext cx="8409559" cy="2517120"/>
          </a:xfrm>
          <a:prstGeom prst="rect">
            <a:avLst/>
          </a:prstGeom>
        </p:spPr>
        <p:txBody>
          <a:bodyPr anchor="t" rtlCol="false" tIns="0" lIns="0" bIns="0" rIns="0">
            <a:spAutoFit/>
          </a:bodyPr>
          <a:lstStyle/>
          <a:p>
            <a:pPr algn="l">
              <a:lnSpc>
                <a:spcPts val="9492"/>
              </a:lnSpc>
              <a:spcBef>
                <a:spcPct val="0"/>
              </a:spcBef>
            </a:pPr>
            <a:r>
              <a:rPr lang="en-US" b="true" sz="7301" spc="613">
                <a:solidFill>
                  <a:srgbClr val="000000"/>
                </a:solidFill>
                <a:latin typeface="Times New Roman MT Bold"/>
                <a:ea typeface="Times New Roman MT Bold"/>
                <a:cs typeface="Times New Roman MT Bold"/>
                <a:sym typeface="Times New Roman MT Bold"/>
              </a:rPr>
              <a:t>LITERATURE REVIEW</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TextBox 9" id="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MT"/>
                <a:ea typeface="Times New Roman MT"/>
                <a:cs typeface="Times New Roman MT"/>
                <a:sym typeface="Times New Roman MT"/>
              </a:rPr>
              <a:t>RELATED WORKS</a:t>
            </a:r>
          </a:p>
        </p:txBody>
      </p:sp>
      <p:sp>
        <p:nvSpPr>
          <p:cNvPr name="AutoShape 10" id="10"/>
          <p:cNvSpPr/>
          <p:nvPr/>
        </p:nvSpPr>
        <p:spPr>
          <a:xfrm flipV="true">
            <a:off x="15939315" y="6907616"/>
            <a:ext cx="0" cy="711843"/>
          </a:xfrm>
          <a:prstGeom prst="line">
            <a:avLst/>
          </a:prstGeom>
          <a:ln cap="flat" w="19050">
            <a:solidFill>
              <a:srgbClr val="C1C2FF"/>
            </a:solidFill>
            <a:prstDash val="solid"/>
            <a:headEnd type="none" len="sm" w="sm"/>
            <a:tailEnd type="none" len="sm" w="sm"/>
          </a:ln>
        </p:spPr>
      </p:sp>
      <p:sp>
        <p:nvSpPr>
          <p:cNvPr name="Freeform 11" id="11"/>
          <p:cNvSpPr/>
          <p:nvPr/>
        </p:nvSpPr>
        <p:spPr>
          <a:xfrm flipH="false" flipV="true" rot="0">
            <a:off x="13136861" y="5138693"/>
            <a:ext cx="5151139" cy="2124845"/>
          </a:xfrm>
          <a:custGeom>
            <a:avLst/>
            <a:gdLst/>
            <a:ahLst/>
            <a:cxnLst/>
            <a:rect r="r" b="b" t="t" l="l"/>
            <a:pathLst>
              <a:path h="2124845" w="5151139">
                <a:moveTo>
                  <a:pt x="0" y="2124844"/>
                </a:moveTo>
                <a:lnTo>
                  <a:pt x="5151139" y="2124844"/>
                </a:lnTo>
                <a:lnTo>
                  <a:pt x="5151139" y="0"/>
                </a:lnTo>
                <a:lnTo>
                  <a:pt x="0" y="0"/>
                </a:lnTo>
                <a:lnTo>
                  <a:pt x="0" y="212484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2" id="12"/>
          <p:cNvSpPr/>
          <p:nvPr/>
        </p:nvSpPr>
        <p:spPr>
          <a:xfrm flipV="true">
            <a:off x="12624178" y="4761525"/>
            <a:ext cx="0" cy="711843"/>
          </a:xfrm>
          <a:prstGeom prst="line">
            <a:avLst/>
          </a:prstGeom>
          <a:ln cap="flat" w="19050">
            <a:solidFill>
              <a:srgbClr val="999BFF"/>
            </a:solidFill>
            <a:prstDash val="solid"/>
            <a:headEnd type="none" len="sm" w="sm"/>
            <a:tailEnd type="none" len="sm" w="sm"/>
          </a:ln>
        </p:spPr>
      </p:sp>
      <p:sp>
        <p:nvSpPr>
          <p:cNvPr name="Freeform 13" id="13"/>
          <p:cNvSpPr/>
          <p:nvPr/>
        </p:nvSpPr>
        <p:spPr>
          <a:xfrm flipH="false" flipV="true" rot="0">
            <a:off x="9852646" y="5138693"/>
            <a:ext cx="5151139" cy="2124845"/>
          </a:xfrm>
          <a:custGeom>
            <a:avLst/>
            <a:gdLst/>
            <a:ahLst/>
            <a:cxnLst/>
            <a:rect r="r" b="b" t="t" l="l"/>
            <a:pathLst>
              <a:path h="2124845" w="5151139">
                <a:moveTo>
                  <a:pt x="0" y="2124844"/>
                </a:moveTo>
                <a:lnTo>
                  <a:pt x="5151139" y="2124844"/>
                </a:lnTo>
                <a:lnTo>
                  <a:pt x="5151139" y="0"/>
                </a:lnTo>
                <a:lnTo>
                  <a:pt x="0" y="0"/>
                </a:lnTo>
                <a:lnTo>
                  <a:pt x="0" y="2124844"/>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4" id="14"/>
          <p:cNvSpPr/>
          <p:nvPr/>
        </p:nvSpPr>
        <p:spPr>
          <a:xfrm flipV="true">
            <a:off x="9308142" y="6915552"/>
            <a:ext cx="0" cy="711843"/>
          </a:xfrm>
          <a:prstGeom prst="line">
            <a:avLst/>
          </a:prstGeom>
          <a:ln cap="flat" w="19050">
            <a:solidFill>
              <a:srgbClr val="FFC952"/>
            </a:solidFill>
            <a:prstDash val="solid"/>
            <a:headEnd type="none" len="sm" w="sm"/>
            <a:tailEnd type="none" len="sm" w="sm"/>
          </a:ln>
        </p:spPr>
      </p:sp>
      <p:sp>
        <p:nvSpPr>
          <p:cNvPr name="Freeform 15" id="15"/>
          <p:cNvSpPr/>
          <p:nvPr/>
        </p:nvSpPr>
        <p:spPr>
          <a:xfrm flipH="false" flipV="true" rot="0">
            <a:off x="6568431" y="5138693"/>
            <a:ext cx="5151139" cy="2124845"/>
          </a:xfrm>
          <a:custGeom>
            <a:avLst/>
            <a:gdLst/>
            <a:ahLst/>
            <a:cxnLst/>
            <a:rect r="r" b="b" t="t" l="l"/>
            <a:pathLst>
              <a:path h="2124845" w="5151139">
                <a:moveTo>
                  <a:pt x="0" y="2124844"/>
                </a:moveTo>
                <a:lnTo>
                  <a:pt x="5151138" y="2124844"/>
                </a:lnTo>
                <a:lnTo>
                  <a:pt x="5151138" y="0"/>
                </a:lnTo>
                <a:lnTo>
                  <a:pt x="0" y="0"/>
                </a:lnTo>
                <a:lnTo>
                  <a:pt x="0" y="212484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true" rot="0">
            <a:off x="3284215" y="5138693"/>
            <a:ext cx="5151139" cy="2124845"/>
          </a:xfrm>
          <a:custGeom>
            <a:avLst/>
            <a:gdLst/>
            <a:ahLst/>
            <a:cxnLst/>
            <a:rect r="r" b="b" t="t" l="l"/>
            <a:pathLst>
              <a:path h="2124845" w="5151139">
                <a:moveTo>
                  <a:pt x="0" y="2124844"/>
                </a:moveTo>
                <a:lnTo>
                  <a:pt x="5151139" y="2124844"/>
                </a:lnTo>
                <a:lnTo>
                  <a:pt x="5151139" y="0"/>
                </a:lnTo>
                <a:lnTo>
                  <a:pt x="0" y="0"/>
                </a:lnTo>
                <a:lnTo>
                  <a:pt x="0" y="212484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true" rot="0">
            <a:off x="0" y="5138693"/>
            <a:ext cx="5151139" cy="2124845"/>
          </a:xfrm>
          <a:custGeom>
            <a:avLst/>
            <a:gdLst/>
            <a:ahLst/>
            <a:cxnLst/>
            <a:rect r="r" b="b" t="t" l="l"/>
            <a:pathLst>
              <a:path h="2124845" w="5151139">
                <a:moveTo>
                  <a:pt x="0" y="2124844"/>
                </a:moveTo>
                <a:lnTo>
                  <a:pt x="5151139" y="2124844"/>
                </a:lnTo>
                <a:lnTo>
                  <a:pt x="5151139" y="0"/>
                </a:lnTo>
                <a:lnTo>
                  <a:pt x="0" y="0"/>
                </a:lnTo>
                <a:lnTo>
                  <a:pt x="0" y="2124844"/>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AutoShape 18" id="18"/>
          <p:cNvSpPr/>
          <p:nvPr/>
        </p:nvSpPr>
        <p:spPr>
          <a:xfrm flipH="true" flipV="true">
            <a:off x="5992106" y="4764535"/>
            <a:ext cx="0" cy="708832"/>
          </a:xfrm>
          <a:prstGeom prst="line">
            <a:avLst/>
          </a:prstGeom>
          <a:ln cap="flat" w="19050">
            <a:solidFill>
              <a:srgbClr val="FF8D36"/>
            </a:solidFill>
            <a:prstDash val="solid"/>
            <a:headEnd type="none" len="sm" w="sm"/>
            <a:tailEnd type="none" len="sm" w="sm"/>
          </a:ln>
        </p:spPr>
      </p:sp>
      <p:sp>
        <p:nvSpPr>
          <p:cNvPr name="Freeform 19" id="19"/>
          <p:cNvSpPr/>
          <p:nvPr/>
        </p:nvSpPr>
        <p:spPr>
          <a:xfrm flipH="false" flipV="false" rot="0">
            <a:off x="5602434" y="2964444"/>
            <a:ext cx="802637" cy="669198"/>
          </a:xfrm>
          <a:custGeom>
            <a:avLst/>
            <a:gdLst/>
            <a:ahLst/>
            <a:cxnLst/>
            <a:rect r="r" b="b" t="t" l="l"/>
            <a:pathLst>
              <a:path h="669198" w="802637">
                <a:moveTo>
                  <a:pt x="0" y="0"/>
                </a:moveTo>
                <a:lnTo>
                  <a:pt x="802637" y="0"/>
                </a:lnTo>
                <a:lnTo>
                  <a:pt x="802637" y="669199"/>
                </a:lnTo>
                <a:lnTo>
                  <a:pt x="0" y="6691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20" id="20"/>
          <p:cNvSpPr/>
          <p:nvPr/>
        </p:nvSpPr>
        <p:spPr>
          <a:xfrm flipV="true">
            <a:off x="2676070" y="6915552"/>
            <a:ext cx="0" cy="636857"/>
          </a:xfrm>
          <a:prstGeom prst="line">
            <a:avLst/>
          </a:prstGeom>
          <a:ln cap="flat" w="19050">
            <a:solidFill>
              <a:srgbClr val="FF5940"/>
            </a:solidFill>
            <a:prstDash val="solid"/>
            <a:headEnd type="none" len="sm" w="sm"/>
            <a:tailEnd type="none" len="sm" w="sm"/>
          </a:ln>
        </p:spPr>
      </p:sp>
      <p:sp>
        <p:nvSpPr>
          <p:cNvPr name="TextBox 21" id="21"/>
          <p:cNvSpPr txBox="true"/>
          <p:nvPr/>
        </p:nvSpPr>
        <p:spPr>
          <a:xfrm rot="0">
            <a:off x="467326" y="2807248"/>
            <a:ext cx="3607378" cy="2750670"/>
          </a:xfrm>
          <a:prstGeom prst="rect">
            <a:avLst/>
          </a:prstGeom>
        </p:spPr>
        <p:txBody>
          <a:bodyPr anchor="t" rtlCol="false" tIns="0" lIns="0" bIns="0" rIns="0">
            <a:spAutoFit/>
          </a:bodyPr>
          <a:lstStyle/>
          <a:p>
            <a:pPr algn="ctr">
              <a:lnSpc>
                <a:spcPts val="3135"/>
              </a:lnSpc>
            </a:pPr>
            <a:r>
              <a:rPr lang="en-US" sz="2411" b="true">
                <a:solidFill>
                  <a:srgbClr val="000000">
                    <a:alpha val="74902"/>
                  </a:srgbClr>
                </a:solidFill>
                <a:latin typeface="Poppins Bold"/>
                <a:ea typeface="Poppins Bold"/>
                <a:cs typeface="Poppins Bold"/>
                <a:sym typeface="Poppins Bold"/>
              </a:rPr>
              <a:t>IoT in Smart Systems</a:t>
            </a:r>
          </a:p>
          <a:p>
            <a:pPr algn="ctr">
              <a:lnSpc>
                <a:spcPts val="3135"/>
              </a:lnSpc>
            </a:pPr>
            <a:r>
              <a:rPr lang="en-US" sz="2411">
                <a:solidFill>
                  <a:srgbClr val="000000">
                    <a:alpha val="74902"/>
                  </a:srgbClr>
                </a:solidFill>
                <a:latin typeface="Poppins"/>
                <a:ea typeface="Poppins"/>
                <a:cs typeface="Poppins"/>
                <a:sym typeface="Poppins"/>
              </a:rPr>
              <a:t>IoT is the "cornerstone" of modern automation, improving efficiency and reducing human intervention .</a:t>
            </a:r>
          </a:p>
          <a:p>
            <a:pPr algn="ctr" marL="0" indent="0" lvl="0">
              <a:lnSpc>
                <a:spcPts val="3135"/>
              </a:lnSpc>
            </a:pPr>
          </a:p>
        </p:txBody>
      </p:sp>
      <p:sp>
        <p:nvSpPr>
          <p:cNvPr name="TextBox 22" id="22"/>
          <p:cNvSpPr txBox="true"/>
          <p:nvPr/>
        </p:nvSpPr>
        <p:spPr>
          <a:xfrm rot="0">
            <a:off x="2073424" y="5528242"/>
            <a:ext cx="1205291" cy="1152949"/>
          </a:xfrm>
          <a:prstGeom prst="rect">
            <a:avLst/>
          </a:prstGeom>
        </p:spPr>
        <p:txBody>
          <a:bodyPr anchor="t" rtlCol="false" tIns="0" lIns="0" bIns="0" rIns="0">
            <a:spAutoFit/>
          </a:bodyPr>
          <a:lstStyle/>
          <a:p>
            <a:pPr algn="ctr" marL="0" indent="0" lvl="0">
              <a:lnSpc>
                <a:spcPts val="8901"/>
              </a:lnSpc>
              <a:spcBef>
                <a:spcPct val="0"/>
              </a:spcBef>
            </a:pPr>
            <a:r>
              <a:rPr lang="en-US" b="true" sz="6358">
                <a:solidFill>
                  <a:srgbClr val="FFFFFF"/>
                </a:solidFill>
                <a:latin typeface="Poppins Bold"/>
                <a:ea typeface="Poppins Bold"/>
                <a:cs typeface="Poppins Bold"/>
                <a:sym typeface="Poppins Bold"/>
              </a:rPr>
              <a:t>01</a:t>
            </a:r>
          </a:p>
        </p:txBody>
      </p:sp>
      <p:sp>
        <p:nvSpPr>
          <p:cNvPr name="TextBox 23" id="23"/>
          <p:cNvSpPr txBox="true"/>
          <p:nvPr/>
        </p:nvSpPr>
        <p:spPr>
          <a:xfrm rot="0">
            <a:off x="15337569" y="5525349"/>
            <a:ext cx="1205291" cy="1158735"/>
          </a:xfrm>
          <a:prstGeom prst="rect">
            <a:avLst/>
          </a:prstGeom>
        </p:spPr>
        <p:txBody>
          <a:bodyPr anchor="t" rtlCol="false" tIns="0" lIns="0" bIns="0" rIns="0">
            <a:spAutoFit/>
          </a:bodyPr>
          <a:lstStyle/>
          <a:p>
            <a:pPr algn="ctr" marL="0" indent="0" lvl="0">
              <a:lnSpc>
                <a:spcPts val="8901"/>
              </a:lnSpc>
              <a:spcBef>
                <a:spcPct val="0"/>
              </a:spcBef>
            </a:pPr>
            <a:r>
              <a:rPr lang="en-US" b="true" sz="6358">
                <a:solidFill>
                  <a:srgbClr val="000000"/>
                </a:solidFill>
                <a:latin typeface="Poppins Bold"/>
                <a:ea typeface="Poppins Bold"/>
                <a:cs typeface="Poppins Bold"/>
                <a:sym typeface="Poppins Bold"/>
              </a:rPr>
              <a:t>05</a:t>
            </a:r>
          </a:p>
        </p:txBody>
      </p:sp>
      <p:sp>
        <p:nvSpPr>
          <p:cNvPr name="TextBox 24" id="24"/>
          <p:cNvSpPr txBox="true"/>
          <p:nvPr/>
        </p:nvSpPr>
        <p:spPr>
          <a:xfrm rot="0">
            <a:off x="5389460" y="5525349"/>
            <a:ext cx="1205291" cy="1158735"/>
          </a:xfrm>
          <a:prstGeom prst="rect">
            <a:avLst/>
          </a:prstGeom>
        </p:spPr>
        <p:txBody>
          <a:bodyPr anchor="t" rtlCol="false" tIns="0" lIns="0" bIns="0" rIns="0">
            <a:spAutoFit/>
          </a:bodyPr>
          <a:lstStyle/>
          <a:p>
            <a:pPr algn="ctr" marL="0" indent="0" lvl="0">
              <a:lnSpc>
                <a:spcPts val="8901"/>
              </a:lnSpc>
              <a:spcBef>
                <a:spcPct val="0"/>
              </a:spcBef>
            </a:pPr>
            <a:r>
              <a:rPr lang="en-US" b="true" sz="6358">
                <a:solidFill>
                  <a:srgbClr val="FFFFFF"/>
                </a:solidFill>
                <a:latin typeface="Poppins Bold"/>
                <a:ea typeface="Poppins Bold"/>
                <a:cs typeface="Poppins Bold"/>
                <a:sym typeface="Poppins Bold"/>
              </a:rPr>
              <a:t>02</a:t>
            </a:r>
          </a:p>
        </p:txBody>
      </p:sp>
      <p:sp>
        <p:nvSpPr>
          <p:cNvPr name="TextBox 25" id="25"/>
          <p:cNvSpPr txBox="true"/>
          <p:nvPr/>
        </p:nvSpPr>
        <p:spPr>
          <a:xfrm rot="0">
            <a:off x="8705497" y="5525349"/>
            <a:ext cx="1205291" cy="1158735"/>
          </a:xfrm>
          <a:prstGeom prst="rect">
            <a:avLst/>
          </a:prstGeom>
        </p:spPr>
        <p:txBody>
          <a:bodyPr anchor="t" rtlCol="false" tIns="0" lIns="0" bIns="0" rIns="0">
            <a:spAutoFit/>
          </a:bodyPr>
          <a:lstStyle/>
          <a:p>
            <a:pPr algn="ctr" marL="0" indent="0" lvl="0">
              <a:lnSpc>
                <a:spcPts val="8901"/>
              </a:lnSpc>
              <a:spcBef>
                <a:spcPct val="0"/>
              </a:spcBef>
            </a:pPr>
            <a:r>
              <a:rPr lang="en-US" b="true" sz="6358">
                <a:solidFill>
                  <a:srgbClr val="000000"/>
                </a:solidFill>
                <a:latin typeface="Poppins Bold"/>
                <a:ea typeface="Poppins Bold"/>
                <a:cs typeface="Poppins Bold"/>
                <a:sym typeface="Poppins Bold"/>
              </a:rPr>
              <a:t>03</a:t>
            </a:r>
          </a:p>
        </p:txBody>
      </p:sp>
      <p:sp>
        <p:nvSpPr>
          <p:cNvPr name="TextBox 26" id="26"/>
          <p:cNvSpPr txBox="true"/>
          <p:nvPr/>
        </p:nvSpPr>
        <p:spPr>
          <a:xfrm rot="0">
            <a:off x="12021533" y="5525349"/>
            <a:ext cx="1205291" cy="1158735"/>
          </a:xfrm>
          <a:prstGeom prst="rect">
            <a:avLst/>
          </a:prstGeom>
        </p:spPr>
        <p:txBody>
          <a:bodyPr anchor="t" rtlCol="false" tIns="0" lIns="0" bIns="0" rIns="0">
            <a:spAutoFit/>
          </a:bodyPr>
          <a:lstStyle/>
          <a:p>
            <a:pPr algn="ctr" marL="0" indent="0" lvl="0">
              <a:lnSpc>
                <a:spcPts val="8901"/>
              </a:lnSpc>
              <a:spcBef>
                <a:spcPct val="0"/>
              </a:spcBef>
            </a:pPr>
            <a:r>
              <a:rPr lang="en-US" b="true" sz="6358">
                <a:solidFill>
                  <a:srgbClr val="FFFFFF"/>
                </a:solidFill>
                <a:latin typeface="Poppins Bold"/>
                <a:ea typeface="Poppins Bold"/>
                <a:cs typeface="Poppins Bold"/>
                <a:sym typeface="Poppins Bold"/>
              </a:rPr>
              <a:t>04</a:t>
            </a:r>
          </a:p>
        </p:txBody>
      </p:sp>
      <p:sp>
        <p:nvSpPr>
          <p:cNvPr name="TextBox 27" id="27"/>
          <p:cNvSpPr txBox="true"/>
          <p:nvPr/>
        </p:nvSpPr>
        <p:spPr>
          <a:xfrm rot="0">
            <a:off x="4200064" y="7454037"/>
            <a:ext cx="3607378" cy="2750670"/>
          </a:xfrm>
          <a:prstGeom prst="rect">
            <a:avLst/>
          </a:prstGeom>
        </p:spPr>
        <p:txBody>
          <a:bodyPr anchor="t" rtlCol="false" tIns="0" lIns="0" bIns="0" rIns="0">
            <a:spAutoFit/>
          </a:bodyPr>
          <a:lstStyle/>
          <a:p>
            <a:pPr algn="ctr">
              <a:lnSpc>
                <a:spcPts val="3135"/>
              </a:lnSpc>
            </a:pPr>
            <a:r>
              <a:rPr lang="en-US" sz="2411" b="true">
                <a:solidFill>
                  <a:srgbClr val="000000">
                    <a:alpha val="74902"/>
                  </a:srgbClr>
                </a:solidFill>
                <a:latin typeface="Poppins Bold"/>
                <a:ea typeface="Poppins Bold"/>
                <a:cs typeface="Poppins Bold"/>
                <a:sym typeface="Poppins Bold"/>
              </a:rPr>
              <a:t>Smart Locker Systems</a:t>
            </a:r>
          </a:p>
          <a:p>
            <a:pPr algn="ctr">
              <a:lnSpc>
                <a:spcPts val="3135"/>
              </a:lnSpc>
            </a:pPr>
            <a:r>
              <a:rPr lang="en-US" sz="2411">
                <a:solidFill>
                  <a:srgbClr val="000000">
                    <a:alpha val="74902"/>
                  </a:srgbClr>
                </a:solidFill>
                <a:latin typeface="Poppins"/>
                <a:ea typeface="Poppins"/>
                <a:cs typeface="Poppins"/>
                <a:sym typeface="Poppins"/>
              </a:rPr>
              <a:t>Dual</a:t>
            </a:r>
            <a:r>
              <a:rPr lang="en-US" sz="2411">
                <a:solidFill>
                  <a:srgbClr val="000000">
                    <a:alpha val="74902"/>
                  </a:srgbClr>
                </a:solidFill>
                <a:latin typeface="Poppins"/>
                <a:ea typeface="Poppins"/>
                <a:cs typeface="Poppins"/>
                <a:sym typeface="Poppins"/>
              </a:rPr>
              <a:t> authentication (biometrics + OTP) is highly secure but complex. Low-cost barcode lockers reduce parcel loss .</a:t>
            </a:r>
          </a:p>
        </p:txBody>
      </p:sp>
      <p:sp>
        <p:nvSpPr>
          <p:cNvPr name="TextBox 28" id="28"/>
          <p:cNvSpPr txBox="true"/>
          <p:nvPr/>
        </p:nvSpPr>
        <p:spPr>
          <a:xfrm rot="0">
            <a:off x="7504453" y="2783355"/>
            <a:ext cx="3607378" cy="2360145"/>
          </a:xfrm>
          <a:prstGeom prst="rect">
            <a:avLst/>
          </a:prstGeom>
        </p:spPr>
        <p:txBody>
          <a:bodyPr anchor="t" rtlCol="false" tIns="0" lIns="0" bIns="0" rIns="0">
            <a:spAutoFit/>
          </a:bodyPr>
          <a:lstStyle/>
          <a:p>
            <a:pPr algn="ctr">
              <a:lnSpc>
                <a:spcPts val="3135"/>
              </a:lnSpc>
            </a:pPr>
            <a:r>
              <a:rPr lang="en-US" sz="2411" b="true">
                <a:solidFill>
                  <a:srgbClr val="000000">
                    <a:alpha val="74902"/>
                  </a:srgbClr>
                </a:solidFill>
                <a:latin typeface="Poppins Bold"/>
                <a:ea typeface="Poppins Bold"/>
                <a:cs typeface="Poppins Bold"/>
                <a:sym typeface="Poppins Bold"/>
              </a:rPr>
              <a:t>Mobile Apps for IoT</a:t>
            </a:r>
          </a:p>
          <a:p>
            <a:pPr algn="ctr">
              <a:lnSpc>
                <a:spcPts val="3135"/>
              </a:lnSpc>
            </a:pPr>
            <a:r>
              <a:rPr lang="en-US" sz="2411">
                <a:solidFill>
                  <a:srgbClr val="000000">
                    <a:alpha val="74902"/>
                  </a:srgbClr>
                </a:solidFill>
                <a:latin typeface="Poppins"/>
                <a:ea typeface="Poppins"/>
                <a:cs typeface="Poppins"/>
                <a:sym typeface="Poppins"/>
              </a:rPr>
              <a:t>User-c</a:t>
            </a:r>
            <a:r>
              <a:rPr lang="en-US" sz="2411">
                <a:solidFill>
                  <a:srgbClr val="000000">
                    <a:alpha val="74902"/>
                  </a:srgbClr>
                </a:solidFill>
                <a:latin typeface="Poppins"/>
                <a:ea typeface="Poppins"/>
                <a:cs typeface="Poppins"/>
                <a:sym typeface="Poppins"/>
              </a:rPr>
              <a:t>entric mobile interfaces are crucial for controlling and monitoring IoT devices remotely .</a:t>
            </a:r>
          </a:p>
        </p:txBody>
      </p:sp>
      <p:sp>
        <p:nvSpPr>
          <p:cNvPr name="TextBox 29" id="29"/>
          <p:cNvSpPr txBox="true"/>
          <p:nvPr/>
        </p:nvSpPr>
        <p:spPr>
          <a:xfrm rot="0">
            <a:off x="10820489" y="7579770"/>
            <a:ext cx="3607378" cy="2360145"/>
          </a:xfrm>
          <a:prstGeom prst="rect">
            <a:avLst/>
          </a:prstGeom>
        </p:spPr>
        <p:txBody>
          <a:bodyPr anchor="t" rtlCol="false" tIns="0" lIns="0" bIns="0" rIns="0">
            <a:spAutoFit/>
          </a:bodyPr>
          <a:lstStyle/>
          <a:p>
            <a:pPr algn="ctr">
              <a:lnSpc>
                <a:spcPts val="3135"/>
              </a:lnSpc>
            </a:pPr>
            <a:r>
              <a:rPr lang="en-US" sz="2411" b="true">
                <a:solidFill>
                  <a:srgbClr val="000000">
                    <a:alpha val="74902"/>
                  </a:srgbClr>
                </a:solidFill>
                <a:latin typeface="Poppins Bold"/>
                <a:ea typeface="Poppins Bold"/>
                <a:cs typeface="Poppins Bold"/>
                <a:sym typeface="Poppins Bold"/>
              </a:rPr>
              <a:t>Cloud Databases</a:t>
            </a:r>
          </a:p>
          <a:p>
            <a:pPr algn="ctr">
              <a:lnSpc>
                <a:spcPts val="3135"/>
              </a:lnSpc>
            </a:pPr>
            <a:r>
              <a:rPr lang="en-US" sz="2411">
                <a:solidFill>
                  <a:srgbClr val="000000">
                    <a:alpha val="74902"/>
                  </a:srgbClr>
                </a:solidFill>
                <a:latin typeface="Poppins"/>
                <a:ea typeface="Poppins"/>
                <a:cs typeface="Poppins"/>
                <a:sym typeface="Poppins"/>
              </a:rPr>
              <a:t>Cloud compu</a:t>
            </a:r>
            <a:r>
              <a:rPr lang="en-US" sz="2411">
                <a:solidFill>
                  <a:srgbClr val="000000">
                    <a:alpha val="74902"/>
                  </a:srgbClr>
                </a:solidFill>
                <a:latin typeface="Poppins"/>
                <a:ea typeface="Poppins"/>
                <a:cs typeface="Poppins"/>
                <a:sym typeface="Poppins"/>
              </a:rPr>
              <a:t>ting enables real-time data synchronization and scalable storage for IoT devices .</a:t>
            </a:r>
          </a:p>
        </p:txBody>
      </p:sp>
      <p:sp>
        <p:nvSpPr>
          <p:cNvPr name="TextBox 30" id="30"/>
          <p:cNvSpPr txBox="true"/>
          <p:nvPr/>
        </p:nvSpPr>
        <p:spPr>
          <a:xfrm rot="0">
            <a:off x="14129483" y="2588093"/>
            <a:ext cx="3607378" cy="2750670"/>
          </a:xfrm>
          <a:prstGeom prst="rect">
            <a:avLst/>
          </a:prstGeom>
        </p:spPr>
        <p:txBody>
          <a:bodyPr anchor="t" rtlCol="false" tIns="0" lIns="0" bIns="0" rIns="0">
            <a:spAutoFit/>
          </a:bodyPr>
          <a:lstStyle/>
          <a:p>
            <a:pPr algn="ctr">
              <a:lnSpc>
                <a:spcPts val="3135"/>
              </a:lnSpc>
            </a:pPr>
            <a:r>
              <a:rPr lang="en-US" sz="2411" b="true">
                <a:solidFill>
                  <a:srgbClr val="000000">
                    <a:alpha val="74902"/>
                  </a:srgbClr>
                </a:solidFill>
                <a:latin typeface="Poppins Bold"/>
                <a:ea typeface="Poppins Bold"/>
                <a:cs typeface="Poppins Bold"/>
                <a:sym typeface="Poppins Bold"/>
              </a:rPr>
              <a:t>Security &amp; Auth</a:t>
            </a:r>
          </a:p>
          <a:p>
            <a:pPr algn="ctr">
              <a:lnSpc>
                <a:spcPts val="3135"/>
              </a:lnSpc>
            </a:pPr>
            <a:r>
              <a:rPr lang="en-US" sz="2411">
                <a:solidFill>
                  <a:srgbClr val="000000">
                    <a:alpha val="74902"/>
                  </a:srgbClr>
                </a:solidFill>
                <a:latin typeface="Poppins"/>
                <a:ea typeface="Poppins"/>
                <a:cs typeface="Poppins"/>
                <a:sym typeface="Poppins"/>
              </a:rPr>
              <a:t>L</a:t>
            </a:r>
            <a:r>
              <a:rPr lang="en-US" sz="2411">
                <a:solidFill>
                  <a:srgbClr val="000000">
                    <a:alpha val="74902"/>
                  </a:srgbClr>
                </a:solidFill>
                <a:latin typeface="Poppins"/>
                <a:ea typeface="Poppins"/>
                <a:cs typeface="Poppins"/>
                <a:sym typeface="Poppins"/>
              </a:rPr>
              <a:t>ightweight authentication mechanisms (like OTPs) are essential for resource-constrained IoT devices </a:t>
            </a:r>
          </a:p>
        </p:txBody>
      </p:sp>
      <p:sp>
        <p:nvSpPr>
          <p:cNvPr name="TextBox 31" id="31"/>
          <p:cNvSpPr txBox="true"/>
          <p:nvPr/>
        </p:nvSpPr>
        <p:spPr>
          <a:xfrm rot="0">
            <a:off x="1351740" y="7619084"/>
            <a:ext cx="2648659" cy="782320"/>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Poppins Bold"/>
                <a:ea typeface="Poppins Bold"/>
                <a:cs typeface="Poppins Bold"/>
                <a:sym typeface="Poppins Bold"/>
              </a:rPr>
              <a:t>Soori et al. (2023); Kunwar (2024)</a:t>
            </a:r>
          </a:p>
        </p:txBody>
      </p:sp>
      <p:sp>
        <p:nvSpPr>
          <p:cNvPr name="TextBox 32" id="32"/>
          <p:cNvSpPr txBox="true"/>
          <p:nvPr/>
        </p:nvSpPr>
        <p:spPr>
          <a:xfrm rot="0">
            <a:off x="4550290" y="4003948"/>
            <a:ext cx="2648659" cy="782320"/>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Poppins Bold"/>
                <a:ea typeface="Poppins Bold"/>
                <a:cs typeface="Poppins Bold"/>
                <a:sym typeface="Poppins Bold"/>
              </a:rPr>
              <a:t>Soori et al. (2023); Kunwar (2024)</a:t>
            </a:r>
          </a:p>
        </p:txBody>
      </p:sp>
      <p:sp>
        <p:nvSpPr>
          <p:cNvPr name="TextBox 33" id="33"/>
          <p:cNvSpPr txBox="true"/>
          <p:nvPr/>
        </p:nvSpPr>
        <p:spPr>
          <a:xfrm rot="0">
            <a:off x="7983813" y="7619084"/>
            <a:ext cx="2648659" cy="782320"/>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000000"/>
                </a:solidFill>
                <a:latin typeface="Poppins Bold"/>
                <a:ea typeface="Poppins Bold"/>
                <a:cs typeface="Poppins Bold"/>
                <a:sym typeface="Poppins Bold"/>
              </a:rPr>
              <a:t>Soori et al. (2023); Kunwar (2024)</a:t>
            </a:r>
          </a:p>
        </p:txBody>
      </p:sp>
      <p:sp>
        <p:nvSpPr>
          <p:cNvPr name="TextBox 34" id="34"/>
          <p:cNvSpPr txBox="true"/>
          <p:nvPr/>
        </p:nvSpPr>
        <p:spPr>
          <a:xfrm rot="0">
            <a:off x="11185957" y="4003948"/>
            <a:ext cx="2648659" cy="782320"/>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FFFFFF"/>
                </a:solidFill>
                <a:latin typeface="Poppins Bold"/>
                <a:ea typeface="Poppins Bold"/>
                <a:cs typeface="Poppins Bold"/>
                <a:sym typeface="Poppins Bold"/>
              </a:rPr>
              <a:t>Soori et al. (2023); Kunwar (2024)</a:t>
            </a:r>
          </a:p>
        </p:txBody>
      </p:sp>
      <p:sp>
        <p:nvSpPr>
          <p:cNvPr name="TextBox 35" id="35"/>
          <p:cNvSpPr txBox="true"/>
          <p:nvPr/>
        </p:nvSpPr>
        <p:spPr>
          <a:xfrm rot="0">
            <a:off x="14608842" y="7619084"/>
            <a:ext cx="2648659" cy="782320"/>
          </a:xfrm>
          <a:prstGeom prst="rect">
            <a:avLst/>
          </a:prstGeom>
        </p:spPr>
        <p:txBody>
          <a:bodyPr anchor="t" rtlCol="false" tIns="0" lIns="0" bIns="0" rIns="0">
            <a:spAutoFit/>
          </a:bodyPr>
          <a:lstStyle/>
          <a:p>
            <a:pPr algn="ctr" marL="0" indent="0" lvl="0">
              <a:lnSpc>
                <a:spcPts val="3080"/>
              </a:lnSpc>
              <a:spcBef>
                <a:spcPct val="0"/>
              </a:spcBef>
            </a:pPr>
            <a:r>
              <a:rPr lang="en-US" b="true" sz="2200">
                <a:solidFill>
                  <a:srgbClr val="000000"/>
                </a:solidFill>
                <a:latin typeface="Poppins Bold"/>
                <a:ea typeface="Poppins Bold"/>
                <a:cs typeface="Poppins Bold"/>
                <a:sym typeface="Poppins Bold"/>
              </a:rPr>
              <a:t>Soori et al. (2023); Kunwar (2024)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DAGr6aFfzsI</dc:identifier>
  <dcterms:modified xsi:type="dcterms:W3CDTF">2011-08-01T06:04:30Z</dcterms:modified>
  <cp:revision>1</cp:revision>
  <dc:title>21001351_FYP_VIVA</dc:title>
</cp:coreProperties>
</file>